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60" r:id="rId4"/>
    <p:sldId id="258" r:id="rId5"/>
    <p:sldId id="259" r:id="rId6"/>
    <p:sldId id="281" r:id="rId7"/>
    <p:sldId id="263" r:id="rId8"/>
    <p:sldId id="264" r:id="rId9"/>
    <p:sldId id="267" r:id="rId10"/>
    <p:sldId id="280" r:id="rId11"/>
    <p:sldId id="271" r:id="rId12"/>
    <p:sldId id="273" r:id="rId13"/>
    <p:sldId id="274" r:id="rId14"/>
    <p:sldId id="262" r:id="rId15"/>
    <p:sldId id="265" r:id="rId16"/>
    <p:sldId id="272" r:id="rId17"/>
    <p:sldId id="266" r:id="rId18"/>
    <p:sldId id="276" r:id="rId19"/>
    <p:sldId id="27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0" autoAdjust="0"/>
    <p:restoredTop sz="68091" autoAdjust="0"/>
  </p:normalViewPr>
  <p:slideViewPr>
    <p:cSldViewPr snapToGrid="0">
      <p:cViewPr varScale="1">
        <p:scale>
          <a:sx n="75" d="100"/>
          <a:sy n="75" d="100"/>
        </p:scale>
        <p:origin x="1950" y="66"/>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759F5-0B67-4D90-8AD0-37231639E113}" type="datetimeFigureOut">
              <a:rPr lang="en-GB" smtClean="0"/>
              <a:t>12/05/2024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7557D6-6C61-4913-83F1-C6A96D0B075B}" type="slidenum">
              <a:rPr lang="en-GB" smtClean="0"/>
              <a:t>‹#›</a:t>
            </a:fld>
            <a:endParaRPr lang="en-GB"/>
          </a:p>
        </p:txBody>
      </p:sp>
    </p:spTree>
    <p:extLst>
      <p:ext uri="{BB962C8B-B14F-4D97-AF65-F5344CB8AC3E}">
        <p14:creationId xmlns:p14="http://schemas.microsoft.com/office/powerpoint/2010/main" val="266402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D7557D6-6C61-4913-83F1-C6A96D0B075B}" type="slidenum">
              <a:rPr lang="en-GB" smtClean="0"/>
              <a:t>4</a:t>
            </a:fld>
            <a:endParaRPr lang="en-GB"/>
          </a:p>
        </p:txBody>
      </p:sp>
    </p:spTree>
    <p:extLst>
      <p:ext uri="{BB962C8B-B14F-4D97-AF65-F5344CB8AC3E}">
        <p14:creationId xmlns:p14="http://schemas.microsoft.com/office/powerpoint/2010/main" val="4005890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in </a:t>
            </a:r>
            <a:r>
              <a:rPr lang="en-GB" dirty="0" err="1"/>
              <a:t>leymans</a:t>
            </a:r>
            <a:r>
              <a:rPr lang="en-GB" dirty="0"/>
              <a:t> terms, a capsule network is a team of experts where each member is responsible for understanding a specific part of a problem and knows how to efficiently communicate with other experts to build a comprehensive understanding of the entire issue.</a:t>
            </a:r>
          </a:p>
          <a:p>
            <a:endParaRPr lang="en-GB" dirty="0"/>
          </a:p>
          <a:p>
            <a:r>
              <a:rPr lang="en-GB" dirty="0"/>
              <a:t>2) For example, it doesn’t just understand the presence of an eye in an image, but its orientation, size and position relative to other features</a:t>
            </a:r>
          </a:p>
          <a:p>
            <a:r>
              <a:rPr lang="en-GB" dirty="0"/>
              <a:t>3) Lower layer capsules detect simple features (like edges of objects) while higher level capsules combine these features to recognise more complex objects. </a:t>
            </a:r>
          </a:p>
          <a:p>
            <a:r>
              <a:rPr lang="en-GB" dirty="0"/>
              <a:t>    This allows for more complex structures to be understood in a more robust way, especially when taking into account orientation.</a:t>
            </a:r>
          </a:p>
          <a:p>
            <a:r>
              <a:rPr lang="en-GB" dirty="0"/>
              <a:t>4) Dynamic routing decides how information should flow from lower to higher level capsules, this helps the network focus on the important </a:t>
            </a:r>
            <a:r>
              <a:rPr lang="en-GB" dirty="0" err="1"/>
              <a:t>spactial</a:t>
            </a:r>
            <a:r>
              <a:rPr lang="en-GB" dirty="0"/>
              <a:t> relationships in the image, even in unusual contexts.</a:t>
            </a:r>
          </a:p>
          <a:p>
            <a:r>
              <a:rPr lang="en-GB" dirty="0"/>
              <a:t>5) Capsule networks are best suited for problems where the features needing detection can vary in size and location, as this is where the capsule networks power is most emphasized. </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FD7557D6-6C61-4913-83F1-C6A96D0B075B}" type="slidenum">
              <a:rPr lang="en-GB" smtClean="0"/>
              <a:t>7</a:t>
            </a:fld>
            <a:endParaRPr lang="en-GB"/>
          </a:p>
        </p:txBody>
      </p:sp>
    </p:spTree>
    <p:extLst>
      <p:ext uri="{BB962C8B-B14F-4D97-AF65-F5344CB8AC3E}">
        <p14:creationId xmlns:p14="http://schemas.microsoft.com/office/powerpoint/2010/main" val="1327118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dirty="0"/>
              <a:t>Good for grid like topology</a:t>
            </a:r>
          </a:p>
          <a:p>
            <a:pPr marL="228600" indent="-228600">
              <a:buAutoNum type="arabicParenR"/>
            </a:pPr>
            <a:r>
              <a:rPr lang="en-GB" dirty="0"/>
              <a:t>Sequential, so neurons are grouped by layer and purpose, </a:t>
            </a:r>
          </a:p>
          <a:p>
            <a:pPr marL="0" indent="0">
              <a:buNone/>
            </a:pPr>
            <a:r>
              <a:rPr lang="en-GB" dirty="0"/>
              <a:t>	-although dynamic routing can be implemented in sub-groups of neuron</a:t>
            </a:r>
          </a:p>
          <a:p>
            <a:pPr marL="0" indent="0">
              <a:buNone/>
            </a:pPr>
            <a:r>
              <a:rPr lang="en-GB" dirty="0"/>
              <a:t>3)   Generally images are padded</a:t>
            </a:r>
          </a:p>
          <a:p>
            <a:pPr marL="228600" indent="-228600">
              <a:buAutoNum type="arabicParenR"/>
            </a:pPr>
            <a:endParaRPr lang="en-GB" dirty="0"/>
          </a:p>
        </p:txBody>
      </p:sp>
      <p:sp>
        <p:nvSpPr>
          <p:cNvPr id="4" name="Slide Number Placeholder 3"/>
          <p:cNvSpPr>
            <a:spLocks noGrp="1"/>
          </p:cNvSpPr>
          <p:nvPr>
            <p:ph type="sldNum" sz="quarter" idx="5"/>
          </p:nvPr>
        </p:nvSpPr>
        <p:spPr/>
        <p:txBody>
          <a:bodyPr/>
          <a:lstStyle/>
          <a:p>
            <a:fld id="{FD7557D6-6C61-4913-83F1-C6A96D0B075B}" type="slidenum">
              <a:rPr lang="en-GB" smtClean="0"/>
              <a:t>8</a:t>
            </a:fld>
            <a:endParaRPr lang="en-GB"/>
          </a:p>
        </p:txBody>
      </p:sp>
    </p:spTree>
    <p:extLst>
      <p:ext uri="{BB962C8B-B14F-4D97-AF65-F5344CB8AC3E}">
        <p14:creationId xmlns:p14="http://schemas.microsoft.com/office/powerpoint/2010/main" val="3189351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dirty="0"/>
              <a:t>Stencil sliding over the image by a slide value</a:t>
            </a:r>
          </a:p>
          <a:p>
            <a:pPr marL="228600" indent="-228600">
              <a:buAutoNum type="arabicParenR"/>
            </a:pPr>
            <a:r>
              <a:rPr lang="en-GB" dirty="0"/>
              <a:t>Stencil slides and gradually learns specific details</a:t>
            </a:r>
          </a:p>
          <a:p>
            <a:pPr marL="628650" lvl="1" indent="-171450">
              <a:buFontTx/>
              <a:buChar char="-"/>
            </a:pPr>
            <a:r>
              <a:rPr lang="en-GB" dirty="0"/>
              <a:t>Edges</a:t>
            </a:r>
          </a:p>
          <a:p>
            <a:pPr marL="628650" lvl="1" indent="-171450">
              <a:buFontTx/>
              <a:buChar char="-"/>
            </a:pPr>
            <a:r>
              <a:rPr lang="en-GB" dirty="0"/>
              <a:t>Textures</a:t>
            </a:r>
          </a:p>
          <a:p>
            <a:pPr marL="628650" lvl="1" indent="-171450">
              <a:buFontTx/>
              <a:buChar char="-"/>
            </a:pPr>
            <a:r>
              <a:rPr lang="en-GB" dirty="0"/>
              <a:t>Colours</a:t>
            </a:r>
          </a:p>
          <a:p>
            <a:pPr marL="0" lvl="0" indent="0">
              <a:buFontTx/>
              <a:buNone/>
            </a:pPr>
            <a:r>
              <a:rPr lang="en-GB" dirty="0"/>
              <a:t>3) Think of the filter as this stencil</a:t>
            </a:r>
          </a:p>
          <a:p>
            <a:pPr marL="0" lvl="0" indent="0">
              <a:buFontTx/>
              <a:buNone/>
            </a:pPr>
            <a:r>
              <a:rPr lang="en-GB" dirty="0"/>
              <a:t>4) Sliding is convolving</a:t>
            </a:r>
          </a:p>
          <a:p>
            <a:pPr marL="0" lvl="0" indent="0">
              <a:buFontTx/>
              <a:buNone/>
            </a:pPr>
            <a:r>
              <a:rPr lang="en-GB" dirty="0"/>
              <a:t>5) Multiple filter values with the values of the original image</a:t>
            </a:r>
          </a:p>
          <a:p>
            <a:pPr marL="0" lvl="0" indent="0">
              <a:buFontTx/>
              <a:buNone/>
            </a:pPr>
            <a:r>
              <a:rPr lang="en-GB" dirty="0"/>
              <a:t>6) The result is passed to the next layer</a:t>
            </a:r>
          </a:p>
          <a:p>
            <a:pPr marL="0" indent="0">
              <a:buNone/>
            </a:pPr>
            <a:endParaRPr lang="en-GB" dirty="0"/>
          </a:p>
          <a:p>
            <a:pPr marL="0" indent="0">
              <a:buNone/>
            </a:pPr>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dirty="0"/>
              <a:t>Think of max pooling as a sieve which runs over the feature map, only letting through the largest chunks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dirty="0"/>
          </a:p>
          <a:p>
            <a:pPr marL="228600" indent="-228600">
              <a:buAutoNum type="arabicParenR"/>
            </a:pPr>
            <a:r>
              <a:rPr lang="en-GB" dirty="0"/>
              <a:t>A dense layer connects the input of every previous layer to the proceeding layer</a:t>
            </a:r>
          </a:p>
          <a:p>
            <a:pPr marL="228600" indent="-228600">
              <a:buAutoNum type="arabicParenR"/>
            </a:pPr>
            <a:r>
              <a:rPr lang="en-GB" dirty="0"/>
              <a:t>Each neuron, weighted sum of inputs + bias -&gt; activation function</a:t>
            </a:r>
          </a:p>
          <a:p>
            <a:pPr marL="0" indent="0">
              <a:buNone/>
            </a:pPr>
            <a:r>
              <a:rPr lang="en-GB" dirty="0"/>
              <a:t>3)   This reduces linearity of the output.</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dirty="0"/>
          </a:p>
          <a:p>
            <a:pPr marL="0" indent="0">
              <a:buNone/>
            </a:pPr>
            <a:endParaRPr lang="en-GB" dirty="0"/>
          </a:p>
        </p:txBody>
      </p:sp>
      <p:sp>
        <p:nvSpPr>
          <p:cNvPr id="4" name="Slide Number Placeholder 3"/>
          <p:cNvSpPr>
            <a:spLocks noGrp="1"/>
          </p:cNvSpPr>
          <p:nvPr>
            <p:ph type="sldNum" sz="quarter" idx="5"/>
          </p:nvPr>
        </p:nvSpPr>
        <p:spPr/>
        <p:txBody>
          <a:bodyPr/>
          <a:lstStyle/>
          <a:p>
            <a:fld id="{FD7557D6-6C61-4913-83F1-C6A96D0B075B}" type="slidenum">
              <a:rPr lang="en-GB" smtClean="0"/>
              <a:t>9</a:t>
            </a:fld>
            <a:endParaRPr lang="en-GB"/>
          </a:p>
        </p:txBody>
      </p:sp>
    </p:spTree>
    <p:extLst>
      <p:ext uri="{BB962C8B-B14F-4D97-AF65-F5344CB8AC3E}">
        <p14:creationId xmlns:p14="http://schemas.microsoft.com/office/powerpoint/2010/main" val="328060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dirty="0"/>
              <a:t>With multiple layers, as we pass through the model, gradually the gradients of the model will reduce bit by bit, results in a vanishing effect, this can lead to ineffective training of the network</a:t>
            </a:r>
          </a:p>
          <a:p>
            <a:pPr marL="228600" indent="-228600">
              <a:buAutoNum type="arabicParenR"/>
            </a:pPr>
            <a:r>
              <a:rPr lang="en-GB" dirty="0"/>
              <a:t>Activation functions assist in resolving this. </a:t>
            </a:r>
          </a:p>
        </p:txBody>
      </p:sp>
      <p:sp>
        <p:nvSpPr>
          <p:cNvPr id="4" name="Slide Number Placeholder 3"/>
          <p:cNvSpPr>
            <a:spLocks noGrp="1"/>
          </p:cNvSpPr>
          <p:nvPr>
            <p:ph type="sldNum" sz="quarter" idx="5"/>
          </p:nvPr>
        </p:nvSpPr>
        <p:spPr/>
        <p:txBody>
          <a:bodyPr/>
          <a:lstStyle/>
          <a:p>
            <a:fld id="{FD7557D6-6C61-4913-83F1-C6A96D0B075B}" type="slidenum">
              <a:rPr lang="en-GB" smtClean="0"/>
              <a:t>10</a:t>
            </a:fld>
            <a:endParaRPr lang="en-GB"/>
          </a:p>
        </p:txBody>
      </p:sp>
    </p:spTree>
    <p:extLst>
      <p:ext uri="{BB962C8B-B14F-4D97-AF65-F5344CB8AC3E}">
        <p14:creationId xmlns:p14="http://schemas.microsoft.com/office/powerpoint/2010/main" val="1222229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dirty="0"/>
              <a:t>Periodically shuts of </a:t>
            </a:r>
            <a:r>
              <a:rPr lang="en-GB" dirty="0" err="1"/>
              <a:t>nerons</a:t>
            </a:r>
            <a:r>
              <a:rPr lang="en-GB" dirty="0"/>
              <a:t> to promote new paths in the network</a:t>
            </a:r>
          </a:p>
          <a:p>
            <a:pPr marL="228600" indent="-228600">
              <a:buAutoNum type="arabicParenR"/>
            </a:pPr>
            <a:r>
              <a:rPr lang="en-GB" dirty="0"/>
              <a:t>Prevents co-learning</a:t>
            </a:r>
          </a:p>
        </p:txBody>
      </p:sp>
      <p:sp>
        <p:nvSpPr>
          <p:cNvPr id="4" name="Slide Number Placeholder 3"/>
          <p:cNvSpPr>
            <a:spLocks noGrp="1"/>
          </p:cNvSpPr>
          <p:nvPr>
            <p:ph type="sldNum" sz="quarter" idx="5"/>
          </p:nvPr>
        </p:nvSpPr>
        <p:spPr/>
        <p:txBody>
          <a:bodyPr/>
          <a:lstStyle/>
          <a:p>
            <a:fld id="{FD7557D6-6C61-4913-83F1-C6A96D0B075B}" type="slidenum">
              <a:rPr lang="en-GB" smtClean="0"/>
              <a:t>11</a:t>
            </a:fld>
            <a:endParaRPr lang="en-GB"/>
          </a:p>
        </p:txBody>
      </p:sp>
    </p:spTree>
    <p:extLst>
      <p:ext uri="{BB962C8B-B14F-4D97-AF65-F5344CB8AC3E}">
        <p14:creationId xmlns:p14="http://schemas.microsoft.com/office/powerpoint/2010/main" val="4277473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The </a:t>
            </a:r>
            <a:r>
              <a:rPr lang="en-GB" dirty="0" err="1"/>
              <a:t>adam</a:t>
            </a:r>
            <a:r>
              <a:rPr lang="en-GB" dirty="0"/>
              <a:t> optimizer adjusts the learning rate the </a:t>
            </a:r>
            <a:r>
              <a:rPr lang="en-GB" dirty="0" err="1"/>
              <a:t>the</a:t>
            </a:r>
            <a:r>
              <a:rPr lang="en-GB" dirty="0"/>
              <a:t> model is trained</a:t>
            </a:r>
          </a:p>
          <a:p>
            <a:pPr marL="171450" indent="-171450">
              <a:buFontTx/>
              <a:buChar char="-"/>
            </a:pPr>
            <a:r>
              <a:rPr lang="en-GB" b="0" i="0" dirty="0">
                <a:solidFill>
                  <a:srgbClr val="0D0D0D"/>
                </a:solidFill>
                <a:effectLst/>
                <a:highlight>
                  <a:srgbClr val="FFFFFF"/>
                </a:highlight>
                <a:latin typeface="Söhne"/>
              </a:rPr>
              <a:t>Adam keeps track of an exponentially decaying average of the gradients of the model, keeping track of past gradient and adjusting accordingly.</a:t>
            </a:r>
          </a:p>
          <a:p>
            <a:pPr marL="171450" indent="-171450">
              <a:buFontTx/>
              <a:buChar char="-"/>
            </a:pPr>
            <a:r>
              <a:rPr lang="en-GB" b="0" i="0" dirty="0">
                <a:solidFill>
                  <a:srgbClr val="0D0D0D"/>
                </a:solidFill>
                <a:effectLst/>
                <a:highlight>
                  <a:srgbClr val="FFFFFF"/>
                </a:highlight>
                <a:latin typeface="Söhne"/>
              </a:rPr>
              <a:t>This almost acts as momentum of the model, and by adjusting the learning rate, we can compensate for the slowing of momentum (vanishing gradient problem)</a:t>
            </a:r>
            <a:endParaRPr lang="en-GB" dirty="0"/>
          </a:p>
          <a:p>
            <a:endParaRPr lang="en-GB" dirty="0"/>
          </a:p>
          <a:p>
            <a:r>
              <a:rPr lang="en-GB" dirty="0"/>
              <a:t>-</a:t>
            </a:r>
            <a:r>
              <a:rPr lang="en-GB" dirty="0" err="1"/>
              <a:t>adam</a:t>
            </a:r>
            <a:r>
              <a:rPr lang="en-GB" dirty="0"/>
              <a:t> was chosen for this model due to the different layers having different learning rates, an area where the dynamic learning rates thrive</a:t>
            </a:r>
          </a:p>
          <a:p>
            <a:r>
              <a:rPr lang="en-GB" dirty="0"/>
              <a:t>-additionally its incredibly scalable, working better in deeper neural networks.</a:t>
            </a:r>
          </a:p>
          <a:p>
            <a:pPr marL="171450" indent="-171450">
              <a:buFontTx/>
              <a:buChar char="-"/>
            </a:pPr>
            <a:r>
              <a:rPr lang="en-GB" dirty="0"/>
              <a:t>Alternatives include:</a:t>
            </a:r>
          </a:p>
          <a:p>
            <a:pPr marL="628650" lvl="1" indent="-171450">
              <a:buFontTx/>
              <a:buChar char="-"/>
            </a:pPr>
            <a:r>
              <a:rPr lang="en-GB" dirty="0"/>
              <a:t>Stochastic gradient descent: </a:t>
            </a:r>
          </a:p>
          <a:p>
            <a:pPr marL="1085850" lvl="2" indent="-171450">
              <a:buFontTx/>
              <a:buChar char="-"/>
            </a:pPr>
            <a:r>
              <a:rPr lang="en-GB" dirty="0"/>
              <a:t>Updates parameters in the direction that reduces error the most</a:t>
            </a:r>
          </a:p>
          <a:p>
            <a:pPr marL="1085850" lvl="2" indent="-171450">
              <a:buFontTx/>
              <a:buChar char="-"/>
            </a:pPr>
            <a:r>
              <a:rPr lang="en-GB" dirty="0"/>
              <a:t>One of the simplest of the optimizer class</a:t>
            </a:r>
          </a:p>
          <a:p>
            <a:pPr marL="1085850" lvl="2" indent="-171450">
              <a:buFontTx/>
              <a:buChar char="-"/>
            </a:pPr>
            <a:r>
              <a:rPr lang="en-GB" dirty="0"/>
              <a:t>Doesn’t thrive in a dynamic learning speed environment</a:t>
            </a:r>
          </a:p>
          <a:p>
            <a:pPr marL="628650" lvl="1" indent="-171450">
              <a:buFontTx/>
              <a:buChar char="-"/>
            </a:pPr>
            <a:r>
              <a:rPr lang="en-GB" dirty="0"/>
              <a:t>Root mean square optimization:</a:t>
            </a:r>
          </a:p>
          <a:p>
            <a:pPr marL="1085850" lvl="2" indent="-171450">
              <a:buFontTx/>
              <a:buChar char="-"/>
            </a:pPr>
            <a:r>
              <a:rPr lang="en-GB" dirty="0"/>
              <a:t>Adjusts parameters that have the most frequent usage lower learning rates while giving low activation nodes higher learning rates</a:t>
            </a:r>
          </a:p>
          <a:p>
            <a:pPr marL="1085850" lvl="2" indent="-171450">
              <a:buFontTx/>
              <a:buChar char="-"/>
            </a:pPr>
            <a:r>
              <a:rPr lang="en-GB" dirty="0"/>
              <a:t>Very good in early training, but quickly falls off as training continues.</a:t>
            </a:r>
          </a:p>
          <a:p>
            <a:pPr marL="1085850" lvl="2" indent="-171450">
              <a:buFontTx/>
              <a:buChar char="-"/>
            </a:pPr>
            <a:endParaRPr lang="en-GB" dirty="0"/>
          </a:p>
        </p:txBody>
      </p:sp>
      <p:sp>
        <p:nvSpPr>
          <p:cNvPr id="4" name="Slide Number Placeholder 3"/>
          <p:cNvSpPr>
            <a:spLocks noGrp="1"/>
          </p:cNvSpPr>
          <p:nvPr>
            <p:ph type="sldNum" sz="quarter" idx="5"/>
          </p:nvPr>
        </p:nvSpPr>
        <p:spPr/>
        <p:txBody>
          <a:bodyPr/>
          <a:lstStyle/>
          <a:p>
            <a:fld id="{FD7557D6-6C61-4913-83F1-C6A96D0B075B}" type="slidenum">
              <a:rPr lang="en-GB" smtClean="0"/>
              <a:t>12</a:t>
            </a:fld>
            <a:endParaRPr lang="en-GB"/>
          </a:p>
        </p:txBody>
      </p:sp>
    </p:spTree>
    <p:extLst>
      <p:ext uri="{BB962C8B-B14F-4D97-AF65-F5344CB8AC3E}">
        <p14:creationId xmlns:p14="http://schemas.microsoft.com/office/powerpoint/2010/main" val="1544732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Relu</a:t>
            </a:r>
            <a:r>
              <a:rPr lang="en-GB" dirty="0"/>
              <a:t> only activates when the value given is above 0, otherwise it returns 0</a:t>
            </a:r>
          </a:p>
          <a:p>
            <a:endParaRPr lang="en-GB" dirty="0"/>
          </a:p>
          <a:p>
            <a:r>
              <a:rPr lang="en-GB" dirty="0"/>
              <a:t>Sigmoid is normally used as an output layer</a:t>
            </a:r>
          </a:p>
          <a:p>
            <a:r>
              <a:rPr lang="en-GB" dirty="0"/>
              <a:t>Keeps the output between 0 and 1, used to predict probability of an outcome.</a:t>
            </a:r>
          </a:p>
        </p:txBody>
      </p:sp>
      <p:sp>
        <p:nvSpPr>
          <p:cNvPr id="4" name="Slide Number Placeholder 3"/>
          <p:cNvSpPr>
            <a:spLocks noGrp="1"/>
          </p:cNvSpPr>
          <p:nvPr>
            <p:ph type="sldNum" sz="quarter" idx="5"/>
          </p:nvPr>
        </p:nvSpPr>
        <p:spPr/>
        <p:txBody>
          <a:bodyPr/>
          <a:lstStyle/>
          <a:p>
            <a:fld id="{FD7557D6-6C61-4913-83F1-C6A96D0B075B}" type="slidenum">
              <a:rPr lang="en-GB" smtClean="0"/>
              <a:t>13</a:t>
            </a:fld>
            <a:endParaRPr lang="en-GB"/>
          </a:p>
        </p:txBody>
      </p:sp>
    </p:spTree>
    <p:extLst>
      <p:ext uri="{BB962C8B-B14F-4D97-AF65-F5344CB8AC3E}">
        <p14:creationId xmlns:p14="http://schemas.microsoft.com/office/powerpoint/2010/main" val="2959536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9BC31-5E82-D429-1712-4FDC960190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A2B4C5B-C7DA-8D3E-D1CE-BBF8B9C475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E204666-BF2E-26F9-AAB1-F0A3964B522F}"/>
              </a:ext>
            </a:extLst>
          </p:cNvPr>
          <p:cNvSpPr>
            <a:spLocks noGrp="1"/>
          </p:cNvSpPr>
          <p:nvPr>
            <p:ph type="dt" sz="half" idx="10"/>
          </p:nvPr>
        </p:nvSpPr>
        <p:spPr/>
        <p:txBody>
          <a:bodyPr/>
          <a:lstStyle/>
          <a:p>
            <a:fld id="{791895C4-3BC1-4170-B070-4B67FE4D78BA}" type="datetimeFigureOut">
              <a:rPr lang="en-GB" smtClean="0"/>
              <a:t>12/05/2024</a:t>
            </a:fld>
            <a:endParaRPr lang="en-GB"/>
          </a:p>
        </p:txBody>
      </p:sp>
      <p:sp>
        <p:nvSpPr>
          <p:cNvPr id="5" name="Footer Placeholder 4">
            <a:extLst>
              <a:ext uri="{FF2B5EF4-FFF2-40B4-BE49-F238E27FC236}">
                <a16:creationId xmlns:a16="http://schemas.microsoft.com/office/drawing/2014/main" id="{FED329BC-12C3-C457-2421-53B193FF79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4BDCCB-BCC1-E217-F7CA-6D5E111561E5}"/>
              </a:ext>
            </a:extLst>
          </p:cNvPr>
          <p:cNvSpPr>
            <a:spLocks noGrp="1"/>
          </p:cNvSpPr>
          <p:nvPr>
            <p:ph type="sldNum" sz="quarter" idx="12"/>
          </p:nvPr>
        </p:nvSpPr>
        <p:spPr/>
        <p:txBody>
          <a:bodyPr/>
          <a:lstStyle/>
          <a:p>
            <a:fld id="{61865B90-5FA7-4444-BF5F-B2C8AA57D7B7}" type="slidenum">
              <a:rPr lang="en-GB" smtClean="0"/>
              <a:t>‹#›</a:t>
            </a:fld>
            <a:endParaRPr lang="en-GB"/>
          </a:p>
        </p:txBody>
      </p:sp>
    </p:spTree>
    <p:extLst>
      <p:ext uri="{BB962C8B-B14F-4D97-AF65-F5344CB8AC3E}">
        <p14:creationId xmlns:p14="http://schemas.microsoft.com/office/powerpoint/2010/main" val="3074769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415C4-2ABC-FDBF-4784-5D061E6374E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6B065E8-EBED-AFAC-E6E1-8DCB5CC32E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627EAD4-776D-7AD9-C37F-2DCE549B3053}"/>
              </a:ext>
            </a:extLst>
          </p:cNvPr>
          <p:cNvSpPr>
            <a:spLocks noGrp="1"/>
          </p:cNvSpPr>
          <p:nvPr>
            <p:ph type="dt" sz="half" idx="10"/>
          </p:nvPr>
        </p:nvSpPr>
        <p:spPr/>
        <p:txBody>
          <a:bodyPr/>
          <a:lstStyle/>
          <a:p>
            <a:fld id="{791895C4-3BC1-4170-B070-4B67FE4D78BA}" type="datetimeFigureOut">
              <a:rPr lang="en-GB" smtClean="0"/>
              <a:t>12/05/2024</a:t>
            </a:fld>
            <a:endParaRPr lang="en-GB"/>
          </a:p>
        </p:txBody>
      </p:sp>
      <p:sp>
        <p:nvSpPr>
          <p:cNvPr id="5" name="Footer Placeholder 4">
            <a:extLst>
              <a:ext uri="{FF2B5EF4-FFF2-40B4-BE49-F238E27FC236}">
                <a16:creationId xmlns:a16="http://schemas.microsoft.com/office/drawing/2014/main" id="{57774049-10A6-5B46-7424-7E4784CBED5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208D27-6ACE-C59B-E2B1-1583247615C6}"/>
              </a:ext>
            </a:extLst>
          </p:cNvPr>
          <p:cNvSpPr>
            <a:spLocks noGrp="1"/>
          </p:cNvSpPr>
          <p:nvPr>
            <p:ph type="sldNum" sz="quarter" idx="12"/>
          </p:nvPr>
        </p:nvSpPr>
        <p:spPr/>
        <p:txBody>
          <a:bodyPr/>
          <a:lstStyle/>
          <a:p>
            <a:fld id="{61865B90-5FA7-4444-BF5F-B2C8AA57D7B7}" type="slidenum">
              <a:rPr lang="en-GB" smtClean="0"/>
              <a:t>‹#›</a:t>
            </a:fld>
            <a:endParaRPr lang="en-GB"/>
          </a:p>
        </p:txBody>
      </p:sp>
    </p:spTree>
    <p:extLst>
      <p:ext uri="{BB962C8B-B14F-4D97-AF65-F5344CB8AC3E}">
        <p14:creationId xmlns:p14="http://schemas.microsoft.com/office/powerpoint/2010/main" val="123291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B6D96-86B0-8DE7-13DB-8B453DF5C2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00DAB9-4E99-5A38-30FB-C81E0582A2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12021F-5A35-6EAB-1D83-112451E43368}"/>
              </a:ext>
            </a:extLst>
          </p:cNvPr>
          <p:cNvSpPr>
            <a:spLocks noGrp="1"/>
          </p:cNvSpPr>
          <p:nvPr>
            <p:ph type="dt" sz="half" idx="10"/>
          </p:nvPr>
        </p:nvSpPr>
        <p:spPr/>
        <p:txBody>
          <a:bodyPr/>
          <a:lstStyle/>
          <a:p>
            <a:fld id="{791895C4-3BC1-4170-B070-4B67FE4D78BA}" type="datetimeFigureOut">
              <a:rPr lang="en-GB" smtClean="0"/>
              <a:t>12/05/2024</a:t>
            </a:fld>
            <a:endParaRPr lang="en-GB"/>
          </a:p>
        </p:txBody>
      </p:sp>
      <p:sp>
        <p:nvSpPr>
          <p:cNvPr id="5" name="Footer Placeholder 4">
            <a:extLst>
              <a:ext uri="{FF2B5EF4-FFF2-40B4-BE49-F238E27FC236}">
                <a16:creationId xmlns:a16="http://schemas.microsoft.com/office/drawing/2014/main" id="{DB9E47BB-AD46-818E-3EC8-DEC048ADC9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DDF4E4-6E79-D35F-5EFF-AA47F6C67CEC}"/>
              </a:ext>
            </a:extLst>
          </p:cNvPr>
          <p:cNvSpPr>
            <a:spLocks noGrp="1"/>
          </p:cNvSpPr>
          <p:nvPr>
            <p:ph type="sldNum" sz="quarter" idx="12"/>
          </p:nvPr>
        </p:nvSpPr>
        <p:spPr/>
        <p:txBody>
          <a:bodyPr/>
          <a:lstStyle/>
          <a:p>
            <a:fld id="{61865B90-5FA7-4444-BF5F-B2C8AA57D7B7}" type="slidenum">
              <a:rPr lang="en-GB" smtClean="0"/>
              <a:t>‹#›</a:t>
            </a:fld>
            <a:endParaRPr lang="en-GB"/>
          </a:p>
        </p:txBody>
      </p:sp>
    </p:spTree>
    <p:extLst>
      <p:ext uri="{BB962C8B-B14F-4D97-AF65-F5344CB8AC3E}">
        <p14:creationId xmlns:p14="http://schemas.microsoft.com/office/powerpoint/2010/main" val="3268988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DC48-9E95-B3A4-05A2-AD19A1886B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99336B-3D4A-9991-46CC-16BC171F4F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70D03B-F46F-9D12-EACA-FFA3241020B5}"/>
              </a:ext>
            </a:extLst>
          </p:cNvPr>
          <p:cNvSpPr>
            <a:spLocks noGrp="1"/>
          </p:cNvSpPr>
          <p:nvPr>
            <p:ph type="dt" sz="half" idx="10"/>
          </p:nvPr>
        </p:nvSpPr>
        <p:spPr/>
        <p:txBody>
          <a:bodyPr/>
          <a:lstStyle/>
          <a:p>
            <a:fld id="{791895C4-3BC1-4170-B070-4B67FE4D78BA}" type="datetimeFigureOut">
              <a:rPr lang="en-GB" smtClean="0"/>
              <a:t>12/05/2024</a:t>
            </a:fld>
            <a:endParaRPr lang="en-GB"/>
          </a:p>
        </p:txBody>
      </p:sp>
      <p:sp>
        <p:nvSpPr>
          <p:cNvPr id="5" name="Footer Placeholder 4">
            <a:extLst>
              <a:ext uri="{FF2B5EF4-FFF2-40B4-BE49-F238E27FC236}">
                <a16:creationId xmlns:a16="http://schemas.microsoft.com/office/drawing/2014/main" id="{F77016B9-134A-15EC-52EC-FC52AA8924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2DA025-E3E4-164B-72FE-A531D8A85A9D}"/>
              </a:ext>
            </a:extLst>
          </p:cNvPr>
          <p:cNvSpPr>
            <a:spLocks noGrp="1"/>
          </p:cNvSpPr>
          <p:nvPr>
            <p:ph type="sldNum" sz="quarter" idx="12"/>
          </p:nvPr>
        </p:nvSpPr>
        <p:spPr/>
        <p:txBody>
          <a:bodyPr/>
          <a:lstStyle/>
          <a:p>
            <a:fld id="{61865B90-5FA7-4444-BF5F-B2C8AA57D7B7}" type="slidenum">
              <a:rPr lang="en-GB" smtClean="0"/>
              <a:t>‹#›</a:t>
            </a:fld>
            <a:endParaRPr lang="en-GB"/>
          </a:p>
        </p:txBody>
      </p:sp>
    </p:spTree>
    <p:extLst>
      <p:ext uri="{BB962C8B-B14F-4D97-AF65-F5344CB8AC3E}">
        <p14:creationId xmlns:p14="http://schemas.microsoft.com/office/powerpoint/2010/main" val="700518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AF261-8E7A-3010-F137-2D77BECAE9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0364658-82E8-8187-84F9-2F47192B89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23EB6F-E501-BADF-33FA-D586F9481A14}"/>
              </a:ext>
            </a:extLst>
          </p:cNvPr>
          <p:cNvSpPr>
            <a:spLocks noGrp="1"/>
          </p:cNvSpPr>
          <p:nvPr>
            <p:ph type="dt" sz="half" idx="10"/>
          </p:nvPr>
        </p:nvSpPr>
        <p:spPr/>
        <p:txBody>
          <a:bodyPr/>
          <a:lstStyle/>
          <a:p>
            <a:fld id="{791895C4-3BC1-4170-B070-4B67FE4D78BA}" type="datetimeFigureOut">
              <a:rPr lang="en-GB" smtClean="0"/>
              <a:t>12/05/2024</a:t>
            </a:fld>
            <a:endParaRPr lang="en-GB"/>
          </a:p>
        </p:txBody>
      </p:sp>
      <p:sp>
        <p:nvSpPr>
          <p:cNvPr id="5" name="Footer Placeholder 4">
            <a:extLst>
              <a:ext uri="{FF2B5EF4-FFF2-40B4-BE49-F238E27FC236}">
                <a16:creationId xmlns:a16="http://schemas.microsoft.com/office/drawing/2014/main" id="{7AFD933E-8001-2B7D-462E-362C62F6D5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FBD55B8-770C-3E91-69E3-E3B46B8A204F}"/>
              </a:ext>
            </a:extLst>
          </p:cNvPr>
          <p:cNvSpPr>
            <a:spLocks noGrp="1"/>
          </p:cNvSpPr>
          <p:nvPr>
            <p:ph type="sldNum" sz="quarter" idx="12"/>
          </p:nvPr>
        </p:nvSpPr>
        <p:spPr/>
        <p:txBody>
          <a:bodyPr/>
          <a:lstStyle/>
          <a:p>
            <a:fld id="{61865B90-5FA7-4444-BF5F-B2C8AA57D7B7}" type="slidenum">
              <a:rPr lang="en-GB" smtClean="0"/>
              <a:t>‹#›</a:t>
            </a:fld>
            <a:endParaRPr lang="en-GB"/>
          </a:p>
        </p:txBody>
      </p:sp>
    </p:spTree>
    <p:extLst>
      <p:ext uri="{BB962C8B-B14F-4D97-AF65-F5344CB8AC3E}">
        <p14:creationId xmlns:p14="http://schemas.microsoft.com/office/powerpoint/2010/main" val="1313254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5D957-1CB3-8780-62AF-AB4EB384537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F670F99-A4AF-C3A4-F261-0DDD6B5D1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CF232EE-325B-B09A-6449-C102F0A000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756268E-C1B3-841E-2225-9E2B39F34C25}"/>
              </a:ext>
            </a:extLst>
          </p:cNvPr>
          <p:cNvSpPr>
            <a:spLocks noGrp="1"/>
          </p:cNvSpPr>
          <p:nvPr>
            <p:ph type="dt" sz="half" idx="10"/>
          </p:nvPr>
        </p:nvSpPr>
        <p:spPr/>
        <p:txBody>
          <a:bodyPr/>
          <a:lstStyle/>
          <a:p>
            <a:fld id="{791895C4-3BC1-4170-B070-4B67FE4D78BA}" type="datetimeFigureOut">
              <a:rPr lang="en-GB" smtClean="0"/>
              <a:t>12/05/2024</a:t>
            </a:fld>
            <a:endParaRPr lang="en-GB"/>
          </a:p>
        </p:txBody>
      </p:sp>
      <p:sp>
        <p:nvSpPr>
          <p:cNvPr id="6" name="Footer Placeholder 5">
            <a:extLst>
              <a:ext uri="{FF2B5EF4-FFF2-40B4-BE49-F238E27FC236}">
                <a16:creationId xmlns:a16="http://schemas.microsoft.com/office/drawing/2014/main" id="{7A3C9CA8-D21A-CED0-A33A-7D0E543D8E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5844832-AE53-9828-9934-10211D6C2D77}"/>
              </a:ext>
            </a:extLst>
          </p:cNvPr>
          <p:cNvSpPr>
            <a:spLocks noGrp="1"/>
          </p:cNvSpPr>
          <p:nvPr>
            <p:ph type="sldNum" sz="quarter" idx="12"/>
          </p:nvPr>
        </p:nvSpPr>
        <p:spPr/>
        <p:txBody>
          <a:bodyPr/>
          <a:lstStyle/>
          <a:p>
            <a:fld id="{61865B90-5FA7-4444-BF5F-B2C8AA57D7B7}" type="slidenum">
              <a:rPr lang="en-GB" smtClean="0"/>
              <a:t>‹#›</a:t>
            </a:fld>
            <a:endParaRPr lang="en-GB"/>
          </a:p>
        </p:txBody>
      </p:sp>
    </p:spTree>
    <p:extLst>
      <p:ext uri="{BB962C8B-B14F-4D97-AF65-F5344CB8AC3E}">
        <p14:creationId xmlns:p14="http://schemas.microsoft.com/office/powerpoint/2010/main" val="400415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1F23F-1092-76B0-37C7-B5FC594C0FD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7C24EF1-8858-8345-315B-7AED3D2EC1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96F289-C17F-1934-80DF-C98BE3FBB2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FB69516-77A4-7587-3E98-65733075E5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D3A037-5809-287D-EBF7-3CDE483E46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9E60C08-3F93-1841-E481-F0C2FAEA2CED}"/>
              </a:ext>
            </a:extLst>
          </p:cNvPr>
          <p:cNvSpPr>
            <a:spLocks noGrp="1"/>
          </p:cNvSpPr>
          <p:nvPr>
            <p:ph type="dt" sz="half" idx="10"/>
          </p:nvPr>
        </p:nvSpPr>
        <p:spPr/>
        <p:txBody>
          <a:bodyPr/>
          <a:lstStyle/>
          <a:p>
            <a:fld id="{791895C4-3BC1-4170-B070-4B67FE4D78BA}" type="datetimeFigureOut">
              <a:rPr lang="en-GB" smtClean="0"/>
              <a:t>12/05/2024</a:t>
            </a:fld>
            <a:endParaRPr lang="en-GB"/>
          </a:p>
        </p:txBody>
      </p:sp>
      <p:sp>
        <p:nvSpPr>
          <p:cNvPr id="8" name="Footer Placeholder 7">
            <a:extLst>
              <a:ext uri="{FF2B5EF4-FFF2-40B4-BE49-F238E27FC236}">
                <a16:creationId xmlns:a16="http://schemas.microsoft.com/office/drawing/2014/main" id="{C7F02E90-6B57-9B76-EF94-7122C62D492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758EDDB-BD0B-0E76-5B58-CD1320AF82BA}"/>
              </a:ext>
            </a:extLst>
          </p:cNvPr>
          <p:cNvSpPr>
            <a:spLocks noGrp="1"/>
          </p:cNvSpPr>
          <p:nvPr>
            <p:ph type="sldNum" sz="quarter" idx="12"/>
          </p:nvPr>
        </p:nvSpPr>
        <p:spPr/>
        <p:txBody>
          <a:bodyPr/>
          <a:lstStyle/>
          <a:p>
            <a:fld id="{61865B90-5FA7-4444-BF5F-B2C8AA57D7B7}" type="slidenum">
              <a:rPr lang="en-GB" smtClean="0"/>
              <a:t>‹#›</a:t>
            </a:fld>
            <a:endParaRPr lang="en-GB"/>
          </a:p>
        </p:txBody>
      </p:sp>
    </p:spTree>
    <p:extLst>
      <p:ext uri="{BB962C8B-B14F-4D97-AF65-F5344CB8AC3E}">
        <p14:creationId xmlns:p14="http://schemas.microsoft.com/office/powerpoint/2010/main" val="239941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C36F-092E-C9B0-F7C6-A355F0831D8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3D42A4D-18E5-595A-C8C6-975E95202D1E}"/>
              </a:ext>
            </a:extLst>
          </p:cNvPr>
          <p:cNvSpPr>
            <a:spLocks noGrp="1"/>
          </p:cNvSpPr>
          <p:nvPr>
            <p:ph type="dt" sz="half" idx="10"/>
          </p:nvPr>
        </p:nvSpPr>
        <p:spPr/>
        <p:txBody>
          <a:bodyPr/>
          <a:lstStyle/>
          <a:p>
            <a:fld id="{791895C4-3BC1-4170-B070-4B67FE4D78BA}" type="datetimeFigureOut">
              <a:rPr lang="en-GB" smtClean="0"/>
              <a:t>12/05/2024</a:t>
            </a:fld>
            <a:endParaRPr lang="en-GB"/>
          </a:p>
        </p:txBody>
      </p:sp>
      <p:sp>
        <p:nvSpPr>
          <p:cNvPr id="4" name="Footer Placeholder 3">
            <a:extLst>
              <a:ext uri="{FF2B5EF4-FFF2-40B4-BE49-F238E27FC236}">
                <a16:creationId xmlns:a16="http://schemas.microsoft.com/office/drawing/2014/main" id="{A33CCE09-14BB-5B4B-BAF1-8FBD8725329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296D37B-7922-0847-17A4-B6AA0C884AB3}"/>
              </a:ext>
            </a:extLst>
          </p:cNvPr>
          <p:cNvSpPr>
            <a:spLocks noGrp="1"/>
          </p:cNvSpPr>
          <p:nvPr>
            <p:ph type="sldNum" sz="quarter" idx="12"/>
          </p:nvPr>
        </p:nvSpPr>
        <p:spPr/>
        <p:txBody>
          <a:bodyPr/>
          <a:lstStyle/>
          <a:p>
            <a:fld id="{61865B90-5FA7-4444-BF5F-B2C8AA57D7B7}" type="slidenum">
              <a:rPr lang="en-GB" smtClean="0"/>
              <a:t>‹#›</a:t>
            </a:fld>
            <a:endParaRPr lang="en-GB"/>
          </a:p>
        </p:txBody>
      </p:sp>
    </p:spTree>
    <p:extLst>
      <p:ext uri="{BB962C8B-B14F-4D97-AF65-F5344CB8AC3E}">
        <p14:creationId xmlns:p14="http://schemas.microsoft.com/office/powerpoint/2010/main" val="2571472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891ABE-D9D2-91EE-5B11-2E6ECAB3588D}"/>
              </a:ext>
            </a:extLst>
          </p:cNvPr>
          <p:cNvSpPr>
            <a:spLocks noGrp="1"/>
          </p:cNvSpPr>
          <p:nvPr>
            <p:ph type="dt" sz="half" idx="10"/>
          </p:nvPr>
        </p:nvSpPr>
        <p:spPr/>
        <p:txBody>
          <a:bodyPr/>
          <a:lstStyle/>
          <a:p>
            <a:fld id="{791895C4-3BC1-4170-B070-4B67FE4D78BA}" type="datetimeFigureOut">
              <a:rPr lang="en-GB" smtClean="0"/>
              <a:t>12/05/2024</a:t>
            </a:fld>
            <a:endParaRPr lang="en-GB"/>
          </a:p>
        </p:txBody>
      </p:sp>
      <p:sp>
        <p:nvSpPr>
          <p:cNvPr id="3" name="Footer Placeholder 2">
            <a:extLst>
              <a:ext uri="{FF2B5EF4-FFF2-40B4-BE49-F238E27FC236}">
                <a16:creationId xmlns:a16="http://schemas.microsoft.com/office/drawing/2014/main" id="{EFF2D26A-B02F-7BF9-C228-38A3B1EFCBE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CE76063-A5A2-A0C9-4278-8C507FC9827D}"/>
              </a:ext>
            </a:extLst>
          </p:cNvPr>
          <p:cNvSpPr>
            <a:spLocks noGrp="1"/>
          </p:cNvSpPr>
          <p:nvPr>
            <p:ph type="sldNum" sz="quarter" idx="12"/>
          </p:nvPr>
        </p:nvSpPr>
        <p:spPr/>
        <p:txBody>
          <a:bodyPr/>
          <a:lstStyle/>
          <a:p>
            <a:fld id="{61865B90-5FA7-4444-BF5F-B2C8AA57D7B7}" type="slidenum">
              <a:rPr lang="en-GB" smtClean="0"/>
              <a:t>‹#›</a:t>
            </a:fld>
            <a:endParaRPr lang="en-GB"/>
          </a:p>
        </p:txBody>
      </p:sp>
    </p:spTree>
    <p:extLst>
      <p:ext uri="{BB962C8B-B14F-4D97-AF65-F5344CB8AC3E}">
        <p14:creationId xmlns:p14="http://schemas.microsoft.com/office/powerpoint/2010/main" val="156229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5E59D-A5DF-188E-333E-18BEF06D75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4327B99-6BAC-D9C4-AEC2-9491C1D969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CD908E0-D70E-7BF9-524A-992716EBF0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BD1A3-10E1-5B65-AFD2-B936B4C94A38}"/>
              </a:ext>
            </a:extLst>
          </p:cNvPr>
          <p:cNvSpPr>
            <a:spLocks noGrp="1"/>
          </p:cNvSpPr>
          <p:nvPr>
            <p:ph type="dt" sz="half" idx="10"/>
          </p:nvPr>
        </p:nvSpPr>
        <p:spPr/>
        <p:txBody>
          <a:bodyPr/>
          <a:lstStyle/>
          <a:p>
            <a:fld id="{791895C4-3BC1-4170-B070-4B67FE4D78BA}" type="datetimeFigureOut">
              <a:rPr lang="en-GB" smtClean="0"/>
              <a:t>12/05/2024</a:t>
            </a:fld>
            <a:endParaRPr lang="en-GB"/>
          </a:p>
        </p:txBody>
      </p:sp>
      <p:sp>
        <p:nvSpPr>
          <p:cNvPr id="6" name="Footer Placeholder 5">
            <a:extLst>
              <a:ext uri="{FF2B5EF4-FFF2-40B4-BE49-F238E27FC236}">
                <a16:creationId xmlns:a16="http://schemas.microsoft.com/office/drawing/2014/main" id="{6F1FF62A-8283-141C-1A91-F05724DA0A2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27D25DB-3AA2-B2EF-1069-A2BDBDA245E6}"/>
              </a:ext>
            </a:extLst>
          </p:cNvPr>
          <p:cNvSpPr>
            <a:spLocks noGrp="1"/>
          </p:cNvSpPr>
          <p:nvPr>
            <p:ph type="sldNum" sz="quarter" idx="12"/>
          </p:nvPr>
        </p:nvSpPr>
        <p:spPr/>
        <p:txBody>
          <a:bodyPr/>
          <a:lstStyle/>
          <a:p>
            <a:fld id="{61865B90-5FA7-4444-BF5F-B2C8AA57D7B7}" type="slidenum">
              <a:rPr lang="en-GB" smtClean="0"/>
              <a:t>‹#›</a:t>
            </a:fld>
            <a:endParaRPr lang="en-GB"/>
          </a:p>
        </p:txBody>
      </p:sp>
    </p:spTree>
    <p:extLst>
      <p:ext uri="{BB962C8B-B14F-4D97-AF65-F5344CB8AC3E}">
        <p14:creationId xmlns:p14="http://schemas.microsoft.com/office/powerpoint/2010/main" val="172693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97595-B38F-671F-D27B-B74715064A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413C88A-7289-D05D-7971-63D4258662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1F468A8-96C9-6D89-6404-AE0338D029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127599-0EA1-D7C1-A211-F4417D53E289}"/>
              </a:ext>
            </a:extLst>
          </p:cNvPr>
          <p:cNvSpPr>
            <a:spLocks noGrp="1"/>
          </p:cNvSpPr>
          <p:nvPr>
            <p:ph type="dt" sz="half" idx="10"/>
          </p:nvPr>
        </p:nvSpPr>
        <p:spPr/>
        <p:txBody>
          <a:bodyPr/>
          <a:lstStyle/>
          <a:p>
            <a:fld id="{791895C4-3BC1-4170-B070-4B67FE4D78BA}" type="datetimeFigureOut">
              <a:rPr lang="en-GB" smtClean="0"/>
              <a:t>12/05/2024</a:t>
            </a:fld>
            <a:endParaRPr lang="en-GB"/>
          </a:p>
        </p:txBody>
      </p:sp>
      <p:sp>
        <p:nvSpPr>
          <p:cNvPr id="6" name="Footer Placeholder 5">
            <a:extLst>
              <a:ext uri="{FF2B5EF4-FFF2-40B4-BE49-F238E27FC236}">
                <a16:creationId xmlns:a16="http://schemas.microsoft.com/office/drawing/2014/main" id="{170D2E1E-1A13-B0C1-9E1F-287C3B23CA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01F7ABB-7067-867B-AC89-B7737A4514C5}"/>
              </a:ext>
            </a:extLst>
          </p:cNvPr>
          <p:cNvSpPr>
            <a:spLocks noGrp="1"/>
          </p:cNvSpPr>
          <p:nvPr>
            <p:ph type="sldNum" sz="quarter" idx="12"/>
          </p:nvPr>
        </p:nvSpPr>
        <p:spPr/>
        <p:txBody>
          <a:bodyPr/>
          <a:lstStyle/>
          <a:p>
            <a:fld id="{61865B90-5FA7-4444-BF5F-B2C8AA57D7B7}" type="slidenum">
              <a:rPr lang="en-GB" smtClean="0"/>
              <a:t>‹#›</a:t>
            </a:fld>
            <a:endParaRPr lang="en-GB"/>
          </a:p>
        </p:txBody>
      </p:sp>
    </p:spTree>
    <p:extLst>
      <p:ext uri="{BB962C8B-B14F-4D97-AF65-F5344CB8AC3E}">
        <p14:creationId xmlns:p14="http://schemas.microsoft.com/office/powerpoint/2010/main" val="3618832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4797D-D1C1-25A1-050B-D94D9CD0E5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FED75FD-1181-82AD-79F7-C7F492FE10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7D9418-468F-1364-BCEA-B1EC76591C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91895C4-3BC1-4170-B070-4B67FE4D78BA}" type="datetimeFigureOut">
              <a:rPr lang="en-GB" smtClean="0"/>
              <a:t>12/05/2024</a:t>
            </a:fld>
            <a:endParaRPr lang="en-GB"/>
          </a:p>
        </p:txBody>
      </p:sp>
      <p:sp>
        <p:nvSpPr>
          <p:cNvPr id="5" name="Footer Placeholder 4">
            <a:extLst>
              <a:ext uri="{FF2B5EF4-FFF2-40B4-BE49-F238E27FC236}">
                <a16:creationId xmlns:a16="http://schemas.microsoft.com/office/drawing/2014/main" id="{7C5E94CC-16D2-7EEC-2D4A-DC3F1136A4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AB74221B-2E95-055C-B663-06B9B19E72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1865B90-5FA7-4444-BF5F-B2C8AA57D7B7}" type="slidenum">
              <a:rPr lang="en-GB" smtClean="0"/>
              <a:t>‹#›</a:t>
            </a:fld>
            <a:endParaRPr lang="en-GB"/>
          </a:p>
        </p:txBody>
      </p:sp>
    </p:spTree>
    <p:extLst>
      <p:ext uri="{BB962C8B-B14F-4D97-AF65-F5344CB8AC3E}">
        <p14:creationId xmlns:p14="http://schemas.microsoft.com/office/powerpoint/2010/main" val="2649179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FDDA1EF-3135-9DDC-16AB-2759F9B2C124}"/>
              </a:ext>
            </a:extLst>
          </p:cNvPr>
          <p:cNvSpPr>
            <a:spLocks noGrp="1"/>
          </p:cNvSpPr>
          <p:nvPr>
            <p:ph type="ctrTitle"/>
          </p:nvPr>
        </p:nvSpPr>
        <p:spPr>
          <a:xfrm>
            <a:off x="1314824" y="735106"/>
            <a:ext cx="10053763" cy="2928470"/>
          </a:xfrm>
        </p:spPr>
        <p:txBody>
          <a:bodyPr anchor="b">
            <a:normAutofit/>
          </a:bodyPr>
          <a:lstStyle/>
          <a:p>
            <a:pPr algn="l"/>
            <a:r>
              <a:rPr lang="en-GB" sz="4800">
                <a:solidFill>
                  <a:srgbClr val="FFFFFF"/>
                </a:solidFill>
              </a:rPr>
              <a:t>100476935</a:t>
            </a:r>
          </a:p>
        </p:txBody>
      </p:sp>
      <p:sp>
        <p:nvSpPr>
          <p:cNvPr id="3" name="Subtitle 2">
            <a:extLst>
              <a:ext uri="{FF2B5EF4-FFF2-40B4-BE49-F238E27FC236}">
                <a16:creationId xmlns:a16="http://schemas.microsoft.com/office/drawing/2014/main" id="{FA44BEE0-552F-3FA0-68A2-899FE6FFF5D8}"/>
              </a:ext>
            </a:extLst>
          </p:cNvPr>
          <p:cNvSpPr>
            <a:spLocks noGrp="1"/>
          </p:cNvSpPr>
          <p:nvPr>
            <p:ph type="subTitle" idx="1"/>
          </p:nvPr>
        </p:nvSpPr>
        <p:spPr>
          <a:xfrm>
            <a:off x="1350682" y="4870824"/>
            <a:ext cx="10005951" cy="1458258"/>
          </a:xfrm>
        </p:spPr>
        <p:txBody>
          <a:bodyPr anchor="ctr">
            <a:normAutofit/>
          </a:bodyPr>
          <a:lstStyle/>
          <a:p>
            <a:pPr algn="l"/>
            <a:r>
              <a:rPr lang="en-GB" dirty="0" err="1"/>
              <a:t>Bsc</a:t>
            </a:r>
            <a:r>
              <a:rPr lang="en-GB" dirty="0"/>
              <a:t> Computer Science (with hons)</a:t>
            </a:r>
            <a:endParaRPr lang="en-GB"/>
          </a:p>
        </p:txBody>
      </p:sp>
    </p:spTree>
    <p:extLst>
      <p:ext uri="{BB962C8B-B14F-4D97-AF65-F5344CB8AC3E}">
        <p14:creationId xmlns:p14="http://schemas.microsoft.com/office/powerpoint/2010/main" val="1264102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4DC36C0-3116-6562-003E-7C3BCB0B5EB4}"/>
              </a:ext>
            </a:extLst>
          </p:cNvPr>
          <p:cNvSpPr>
            <a:spLocks noGrp="1"/>
          </p:cNvSpPr>
          <p:nvPr>
            <p:ph type="title"/>
          </p:nvPr>
        </p:nvSpPr>
        <p:spPr>
          <a:xfrm>
            <a:off x="699713" y="248038"/>
            <a:ext cx="10798867" cy="1159200"/>
          </a:xfrm>
        </p:spPr>
        <p:txBody>
          <a:bodyPr vert="horz" lIns="91440" tIns="45720" rIns="91440" bIns="45720" rtlCol="0" anchor="ctr">
            <a:normAutofit/>
          </a:bodyPr>
          <a:lstStyle/>
          <a:p>
            <a:r>
              <a:rPr lang="en-US" sz="4000" dirty="0">
                <a:solidFill>
                  <a:srgbClr val="FFFFFF"/>
                </a:solidFill>
              </a:rPr>
              <a:t>Aside: The vanishing gradient problem</a:t>
            </a:r>
            <a:endParaRPr lang="en-US" sz="40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D64E0A75-9B02-5224-3062-6463E1411873}"/>
              </a:ext>
            </a:extLst>
          </p:cNvPr>
          <p:cNvSpPr txBox="1"/>
          <p:nvPr/>
        </p:nvSpPr>
        <p:spPr>
          <a:xfrm>
            <a:off x="3714750" y="4960476"/>
            <a:ext cx="5022850" cy="215444"/>
          </a:xfrm>
          <a:prstGeom prst="rect">
            <a:avLst/>
          </a:prstGeom>
          <a:noFill/>
        </p:spPr>
        <p:txBody>
          <a:bodyPr wrap="square" rtlCol="0">
            <a:spAutoFit/>
          </a:bodyPr>
          <a:lstStyle/>
          <a:p>
            <a:pPr algn="ctr"/>
            <a:r>
              <a:rPr lang="en-GB" sz="800" dirty="0"/>
              <a:t>Y.D. Wang et al,. (2021) Deep Learning in Pore Scale Imaging and </a:t>
            </a:r>
            <a:r>
              <a:rPr lang="en-GB" sz="800" dirty="0" err="1"/>
              <a:t>Modeling</a:t>
            </a:r>
            <a:r>
              <a:rPr lang="en-GB" sz="800" dirty="0"/>
              <a:t>, Earth-Science Reviews, 215</a:t>
            </a:r>
          </a:p>
        </p:txBody>
      </p:sp>
      <p:pic>
        <p:nvPicPr>
          <p:cNvPr id="2052" name="Picture 4" descr="exploding and vanishing gradients gif">
            <a:extLst>
              <a:ext uri="{FF2B5EF4-FFF2-40B4-BE49-F238E27FC236}">
                <a16:creationId xmlns:a16="http://schemas.microsoft.com/office/drawing/2014/main" id="{8FCA7C5B-6A70-0119-04B5-D6649546D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8" y="1994034"/>
            <a:ext cx="6096000" cy="3505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8D55262-961A-8D46-D3A1-0B7E0CAABF33}"/>
              </a:ext>
            </a:extLst>
          </p:cNvPr>
          <p:cNvSpPr txBox="1"/>
          <p:nvPr/>
        </p:nvSpPr>
        <p:spPr>
          <a:xfrm>
            <a:off x="3047998" y="5390147"/>
            <a:ext cx="6394385" cy="338554"/>
          </a:xfrm>
          <a:prstGeom prst="rect">
            <a:avLst/>
          </a:prstGeom>
          <a:noFill/>
        </p:spPr>
        <p:txBody>
          <a:bodyPr wrap="square" rtlCol="0">
            <a:spAutoFit/>
          </a:bodyPr>
          <a:lstStyle/>
          <a:p>
            <a:pPr algn="ctr"/>
            <a:r>
              <a:rPr lang="en-GB" sz="800" dirty="0"/>
              <a:t>Y. Bohra (2024) The challenge of vanishing / exploding gradients in deep neural networks, </a:t>
            </a:r>
            <a:r>
              <a:rPr lang="en-GB" sz="800" dirty="0" err="1"/>
              <a:t>AnalyticsVidhya</a:t>
            </a:r>
            <a:r>
              <a:rPr lang="en-GB" sz="800" dirty="0"/>
              <a:t>, </a:t>
            </a:r>
            <a:br>
              <a:rPr lang="en-GB" sz="800" dirty="0"/>
            </a:br>
            <a:r>
              <a:rPr lang="en-GB" sz="800" dirty="0"/>
              <a:t>https://www.analyticsvidhya.com/blog/2021/06/the-challenge-of-vanishing-exploding-gradients-in-deep-neural-networks/</a:t>
            </a:r>
          </a:p>
        </p:txBody>
      </p:sp>
    </p:spTree>
    <p:extLst>
      <p:ext uri="{BB962C8B-B14F-4D97-AF65-F5344CB8AC3E}">
        <p14:creationId xmlns:p14="http://schemas.microsoft.com/office/powerpoint/2010/main" val="1947820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4DC36C0-3116-6562-003E-7C3BCB0B5EB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CNN Layers Explained: Dropout</a:t>
            </a:r>
          </a:p>
        </p:txBody>
      </p:sp>
      <p:pic>
        <p:nvPicPr>
          <p:cNvPr id="3" name="Picture 2" descr="A diagram of a network">
            <a:extLst>
              <a:ext uri="{FF2B5EF4-FFF2-40B4-BE49-F238E27FC236}">
                <a16:creationId xmlns:a16="http://schemas.microsoft.com/office/drawing/2014/main" id="{F184DAD4-ADA5-4B5D-D5B6-7BAC1334B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873" y="1702804"/>
            <a:ext cx="5820377" cy="3391002"/>
          </a:xfrm>
          <a:prstGeom prst="rect">
            <a:avLst/>
          </a:prstGeom>
        </p:spPr>
      </p:pic>
    </p:spTree>
    <p:extLst>
      <p:ext uri="{BB962C8B-B14F-4D97-AF65-F5344CB8AC3E}">
        <p14:creationId xmlns:p14="http://schemas.microsoft.com/office/powerpoint/2010/main" val="7567319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6F11DC-6B14-13E6-7D73-D1C269D3697F}"/>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rPr>
              <a:t>CNN methods: Adam Optimizer</a:t>
            </a:r>
          </a:p>
        </p:txBody>
      </p:sp>
      <p:sp>
        <p:nvSpPr>
          <p:cNvPr id="3" name="Content Placeholder 2">
            <a:extLst>
              <a:ext uri="{FF2B5EF4-FFF2-40B4-BE49-F238E27FC236}">
                <a16:creationId xmlns:a16="http://schemas.microsoft.com/office/drawing/2014/main" id="{EFC9C435-4E7D-FAE5-8F84-4FDF194FE30A}"/>
              </a:ext>
            </a:extLst>
          </p:cNvPr>
          <p:cNvSpPr>
            <a:spLocks noGrp="1"/>
          </p:cNvSpPr>
          <p:nvPr>
            <p:ph idx="1"/>
          </p:nvPr>
        </p:nvSpPr>
        <p:spPr>
          <a:xfrm>
            <a:off x="1371599" y="2318197"/>
            <a:ext cx="9724031" cy="3683358"/>
          </a:xfrm>
        </p:spPr>
        <p:txBody>
          <a:bodyPr anchor="ctr">
            <a:normAutofit/>
          </a:bodyPr>
          <a:lstStyle/>
          <a:p>
            <a:endParaRPr lang="en-GB" sz="2000"/>
          </a:p>
        </p:txBody>
      </p:sp>
      <p:pic>
        <p:nvPicPr>
          <p:cNvPr id="1026" name="Picture 2" descr="A Visual Explanation of Gradient Descent Methods (Momentum, AdaGrad,  RMSProp, Adam) | by Lili Jiang | Towards Data Science">
            <a:extLst>
              <a:ext uri="{FF2B5EF4-FFF2-40B4-BE49-F238E27FC236}">
                <a16:creationId xmlns:a16="http://schemas.microsoft.com/office/drawing/2014/main" id="{41A626A2-6913-68AC-2B1C-0DB200C03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8910" y="1972364"/>
            <a:ext cx="5674179" cy="4326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6637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2360A4-2B25-6606-EBC2-DA4F3B2FB5F2}"/>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rPr>
              <a:t>CNN methods: Activation Functions </a:t>
            </a:r>
          </a:p>
        </p:txBody>
      </p:sp>
      <p:cxnSp>
        <p:nvCxnSpPr>
          <p:cNvPr id="5" name="Straight Connector 4">
            <a:extLst>
              <a:ext uri="{FF2B5EF4-FFF2-40B4-BE49-F238E27FC236}">
                <a16:creationId xmlns:a16="http://schemas.microsoft.com/office/drawing/2014/main" id="{AFB9497C-D673-7FC9-1ED2-258F499F6393}"/>
              </a:ext>
            </a:extLst>
          </p:cNvPr>
          <p:cNvCxnSpPr/>
          <p:nvPr/>
        </p:nvCxnSpPr>
        <p:spPr>
          <a:xfrm>
            <a:off x="5717406" y="1674796"/>
            <a:ext cx="0" cy="5053263"/>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9087F0F-A650-9404-8416-F3C2768702C9}"/>
              </a:ext>
            </a:extLst>
          </p:cNvPr>
          <p:cNvSpPr txBox="1"/>
          <p:nvPr/>
        </p:nvSpPr>
        <p:spPr>
          <a:xfrm>
            <a:off x="2396691" y="1700613"/>
            <a:ext cx="813334" cy="369332"/>
          </a:xfrm>
          <a:prstGeom prst="rect">
            <a:avLst/>
          </a:prstGeom>
          <a:noFill/>
        </p:spPr>
        <p:txBody>
          <a:bodyPr wrap="square" rtlCol="0">
            <a:spAutoFit/>
          </a:bodyPr>
          <a:lstStyle/>
          <a:p>
            <a:r>
              <a:rPr lang="en-GB" dirty="0" err="1"/>
              <a:t>Relu</a:t>
            </a:r>
            <a:r>
              <a:rPr lang="en-GB" dirty="0"/>
              <a:t>:</a:t>
            </a:r>
          </a:p>
        </p:txBody>
      </p:sp>
      <p:sp>
        <p:nvSpPr>
          <p:cNvPr id="7" name="TextBox 6">
            <a:extLst>
              <a:ext uri="{FF2B5EF4-FFF2-40B4-BE49-F238E27FC236}">
                <a16:creationId xmlns:a16="http://schemas.microsoft.com/office/drawing/2014/main" id="{D41AC3CC-BEB6-2489-7A03-2CA0FD26648D}"/>
              </a:ext>
            </a:extLst>
          </p:cNvPr>
          <p:cNvSpPr txBox="1"/>
          <p:nvPr/>
        </p:nvSpPr>
        <p:spPr>
          <a:xfrm>
            <a:off x="8224788" y="1707304"/>
            <a:ext cx="1109310" cy="369332"/>
          </a:xfrm>
          <a:prstGeom prst="rect">
            <a:avLst/>
          </a:prstGeom>
          <a:noFill/>
        </p:spPr>
        <p:txBody>
          <a:bodyPr wrap="square" rtlCol="0">
            <a:spAutoFit/>
          </a:bodyPr>
          <a:lstStyle/>
          <a:p>
            <a:r>
              <a:rPr lang="en-GB" dirty="0"/>
              <a:t>Sigmoid:</a:t>
            </a:r>
          </a:p>
        </p:txBody>
      </p:sp>
      <p:pic>
        <p:nvPicPr>
          <p:cNvPr id="3074" name="Picture 2">
            <a:extLst>
              <a:ext uri="{FF2B5EF4-FFF2-40B4-BE49-F238E27FC236}">
                <a16:creationId xmlns:a16="http://schemas.microsoft.com/office/drawing/2014/main" id="{46F7CC39-D0C1-6484-EF24-13F8682BD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94" y="2553535"/>
            <a:ext cx="5112618" cy="28758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igmoid fit | André Ferrari">
            <a:extLst>
              <a:ext uri="{FF2B5EF4-FFF2-40B4-BE49-F238E27FC236}">
                <a16:creationId xmlns:a16="http://schemas.microsoft.com/office/drawing/2014/main" id="{5BCF7727-A011-1535-6510-7375DC08C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4838" y="2553535"/>
            <a:ext cx="4253074" cy="2835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241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9C4DE-C7BC-14BC-560A-76A9E7E16B74}"/>
              </a:ext>
            </a:extLst>
          </p:cNvPr>
          <p:cNvSpPr>
            <a:spLocks noGrp="1"/>
          </p:cNvSpPr>
          <p:nvPr>
            <p:ph type="title"/>
          </p:nvPr>
        </p:nvSpPr>
        <p:spPr>
          <a:xfrm>
            <a:off x="418225" y="853555"/>
            <a:ext cx="3201366" cy="3387497"/>
          </a:xfrm>
        </p:spPr>
        <p:txBody>
          <a:bodyPr anchor="b">
            <a:normAutofit/>
          </a:bodyPr>
          <a:lstStyle/>
          <a:p>
            <a:pPr algn="r"/>
            <a:r>
              <a:rPr lang="en-GB" sz="4000" dirty="0">
                <a:solidFill>
                  <a:srgbClr val="FFFFFF"/>
                </a:solidFill>
              </a:rPr>
              <a:t>Transfer Learning with Pre-Trained Models</a:t>
            </a:r>
          </a:p>
        </p:txBody>
      </p:sp>
      <p:sp>
        <p:nvSpPr>
          <p:cNvPr id="3" name="Content Placeholder 2">
            <a:extLst>
              <a:ext uri="{FF2B5EF4-FFF2-40B4-BE49-F238E27FC236}">
                <a16:creationId xmlns:a16="http://schemas.microsoft.com/office/drawing/2014/main" id="{0DEA9EE8-FE22-43A3-7509-3C3E1DAAB140}"/>
              </a:ext>
            </a:extLst>
          </p:cNvPr>
          <p:cNvSpPr>
            <a:spLocks noGrp="1"/>
          </p:cNvSpPr>
          <p:nvPr>
            <p:ph idx="1"/>
          </p:nvPr>
        </p:nvSpPr>
        <p:spPr>
          <a:xfrm>
            <a:off x="4776778" y="-10142"/>
            <a:ext cx="6555347" cy="4436577"/>
          </a:xfrm>
        </p:spPr>
        <p:txBody>
          <a:bodyPr anchor="ctr">
            <a:normAutofit/>
          </a:bodyPr>
          <a:lstStyle/>
          <a:p>
            <a:r>
              <a:rPr lang="en-GB" sz="2000" dirty="0"/>
              <a:t>Uses models pre-trained on other images to try to take advantage of the patterns its previously detected applied to your problem</a:t>
            </a:r>
          </a:p>
          <a:p>
            <a:r>
              <a:rPr lang="en-GB" sz="2000" dirty="0"/>
              <a:t>Reduces training time for a much more complex network.</a:t>
            </a:r>
          </a:p>
          <a:p>
            <a:r>
              <a:rPr lang="en-GB" sz="2000" dirty="0"/>
              <a:t>Some Examples:</a:t>
            </a:r>
          </a:p>
          <a:p>
            <a:pPr lvl="1"/>
            <a:r>
              <a:rPr lang="en-GB" sz="1600" dirty="0" err="1"/>
              <a:t>ResNet</a:t>
            </a:r>
            <a:endParaRPr lang="en-GB" sz="1600" dirty="0"/>
          </a:p>
          <a:p>
            <a:pPr lvl="1"/>
            <a:r>
              <a:rPr lang="en-GB" sz="1600" dirty="0" err="1"/>
              <a:t>EfficientNet</a:t>
            </a:r>
            <a:endParaRPr lang="en-GB" sz="1600" dirty="0"/>
          </a:p>
          <a:p>
            <a:pPr lvl="1"/>
            <a:r>
              <a:rPr lang="en-GB" sz="1600" dirty="0"/>
              <a:t>InceptionV3</a:t>
            </a:r>
          </a:p>
          <a:p>
            <a:pPr lvl="1"/>
            <a:r>
              <a:rPr lang="en-GB" sz="1600" dirty="0" err="1"/>
              <a:t>Xception</a:t>
            </a:r>
            <a:endParaRPr lang="en-GB" sz="1600" dirty="0"/>
          </a:p>
          <a:p>
            <a:pPr lvl="1"/>
            <a:r>
              <a:rPr lang="en-GB" sz="1600" dirty="0"/>
              <a:t>VGG16 &amp; 16</a:t>
            </a:r>
          </a:p>
          <a:p>
            <a:r>
              <a:rPr lang="en-GB" sz="2000" dirty="0" err="1"/>
              <a:t>EfficientNet</a:t>
            </a:r>
            <a:r>
              <a:rPr lang="en-GB" sz="2000" dirty="0"/>
              <a:t> is trained on a database called ImageNet which consists of over 20000 categories, its specified for research of image classification.</a:t>
            </a:r>
          </a:p>
        </p:txBody>
      </p:sp>
      <p:pic>
        <p:nvPicPr>
          <p:cNvPr id="5" name="Picture 4">
            <a:extLst>
              <a:ext uri="{FF2B5EF4-FFF2-40B4-BE49-F238E27FC236}">
                <a16:creationId xmlns:a16="http://schemas.microsoft.com/office/drawing/2014/main" id="{DA6A5254-C667-252B-2D69-096971053B4C}"/>
              </a:ext>
            </a:extLst>
          </p:cNvPr>
          <p:cNvPicPr>
            <a:picLocks noChangeAspect="1"/>
          </p:cNvPicPr>
          <p:nvPr/>
        </p:nvPicPr>
        <p:blipFill rotWithShape="1">
          <a:blip r:embed="rId2"/>
          <a:srcRect b="1276"/>
          <a:stretch/>
        </p:blipFill>
        <p:spPr>
          <a:xfrm>
            <a:off x="5741050" y="4559217"/>
            <a:ext cx="3919952" cy="1993984"/>
          </a:xfrm>
          <a:prstGeom prst="rect">
            <a:avLst/>
          </a:prstGeom>
        </p:spPr>
      </p:pic>
      <p:sp>
        <p:nvSpPr>
          <p:cNvPr id="6" name="TextBox 5">
            <a:extLst>
              <a:ext uri="{FF2B5EF4-FFF2-40B4-BE49-F238E27FC236}">
                <a16:creationId xmlns:a16="http://schemas.microsoft.com/office/drawing/2014/main" id="{CFD5FDAD-54B0-B0EC-FBAD-A6A453BD875A}"/>
              </a:ext>
            </a:extLst>
          </p:cNvPr>
          <p:cNvSpPr txBox="1"/>
          <p:nvPr/>
        </p:nvSpPr>
        <p:spPr>
          <a:xfrm>
            <a:off x="5693543" y="6591756"/>
            <a:ext cx="4921250" cy="215444"/>
          </a:xfrm>
          <a:prstGeom prst="rect">
            <a:avLst/>
          </a:prstGeom>
          <a:noFill/>
        </p:spPr>
        <p:txBody>
          <a:bodyPr wrap="square" rtlCol="0">
            <a:spAutoFit/>
          </a:bodyPr>
          <a:lstStyle/>
          <a:p>
            <a:r>
              <a:rPr lang="en-GB" sz="800" dirty="0"/>
              <a:t>O. </a:t>
            </a:r>
            <a:r>
              <a:rPr lang="en-GB" sz="800" dirty="0" err="1"/>
              <a:t>Russakovsky</a:t>
            </a:r>
            <a:r>
              <a:rPr lang="en-GB" sz="800" dirty="0"/>
              <a:t> et al,. (2015) ImageNet Large Scale Visual Recognition Challenge, arXiv:1409.0575v3</a:t>
            </a:r>
          </a:p>
        </p:txBody>
      </p:sp>
    </p:spTree>
    <p:extLst>
      <p:ext uri="{BB962C8B-B14F-4D97-AF65-F5344CB8AC3E}">
        <p14:creationId xmlns:p14="http://schemas.microsoft.com/office/powerpoint/2010/main" val="8002028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270D8A-8025-6EDC-4869-3DEC164F6617}"/>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rPr>
              <a:t>Initial Models Built</a:t>
            </a:r>
          </a:p>
        </p:txBody>
      </p:sp>
      <p:cxnSp>
        <p:nvCxnSpPr>
          <p:cNvPr id="5" name="Straight Connector 4">
            <a:extLst>
              <a:ext uri="{FF2B5EF4-FFF2-40B4-BE49-F238E27FC236}">
                <a16:creationId xmlns:a16="http://schemas.microsoft.com/office/drawing/2014/main" id="{70C4C8DA-B7B2-E4D4-614E-B70425ABAC31}"/>
              </a:ext>
            </a:extLst>
          </p:cNvPr>
          <p:cNvCxnSpPr>
            <a:cxnSpLocks/>
          </p:cNvCxnSpPr>
          <p:nvPr/>
        </p:nvCxnSpPr>
        <p:spPr>
          <a:xfrm>
            <a:off x="5740400" y="1676400"/>
            <a:ext cx="0" cy="50419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9B0D57C7-5F3F-6DAB-5613-1B88563FB9C9}"/>
              </a:ext>
            </a:extLst>
          </p:cNvPr>
          <p:cNvPicPr>
            <a:picLocks noChangeAspect="1"/>
          </p:cNvPicPr>
          <p:nvPr/>
        </p:nvPicPr>
        <p:blipFill>
          <a:blip r:embed="rId2"/>
          <a:stretch>
            <a:fillRect/>
          </a:stretch>
        </p:blipFill>
        <p:spPr>
          <a:xfrm>
            <a:off x="933936" y="1882853"/>
            <a:ext cx="3980089" cy="4622800"/>
          </a:xfrm>
          <a:prstGeom prst="rect">
            <a:avLst/>
          </a:prstGeom>
        </p:spPr>
      </p:pic>
      <p:pic>
        <p:nvPicPr>
          <p:cNvPr id="19" name="Picture 18">
            <a:extLst>
              <a:ext uri="{FF2B5EF4-FFF2-40B4-BE49-F238E27FC236}">
                <a16:creationId xmlns:a16="http://schemas.microsoft.com/office/drawing/2014/main" id="{E7B99AC5-7C46-4FBE-B04F-3941774A172D}"/>
              </a:ext>
            </a:extLst>
          </p:cNvPr>
          <p:cNvPicPr>
            <a:picLocks noChangeAspect="1"/>
          </p:cNvPicPr>
          <p:nvPr/>
        </p:nvPicPr>
        <p:blipFill>
          <a:blip r:embed="rId3"/>
          <a:stretch>
            <a:fillRect/>
          </a:stretch>
        </p:blipFill>
        <p:spPr>
          <a:xfrm>
            <a:off x="5904928" y="1882853"/>
            <a:ext cx="5837897" cy="4622800"/>
          </a:xfrm>
          <a:prstGeom prst="rect">
            <a:avLst/>
          </a:prstGeom>
        </p:spPr>
      </p:pic>
    </p:spTree>
    <p:extLst>
      <p:ext uri="{BB962C8B-B14F-4D97-AF65-F5344CB8AC3E}">
        <p14:creationId xmlns:p14="http://schemas.microsoft.com/office/powerpoint/2010/main" val="29653088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270D8A-8025-6EDC-4869-3DEC164F6617}"/>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rPr>
              <a:t>Initial Model Results</a:t>
            </a:r>
          </a:p>
        </p:txBody>
      </p:sp>
      <p:cxnSp>
        <p:nvCxnSpPr>
          <p:cNvPr id="5" name="Straight Connector 4">
            <a:extLst>
              <a:ext uri="{FF2B5EF4-FFF2-40B4-BE49-F238E27FC236}">
                <a16:creationId xmlns:a16="http://schemas.microsoft.com/office/drawing/2014/main" id="{70C4C8DA-B7B2-E4D4-614E-B70425ABAC31}"/>
              </a:ext>
            </a:extLst>
          </p:cNvPr>
          <p:cNvCxnSpPr>
            <a:cxnSpLocks/>
          </p:cNvCxnSpPr>
          <p:nvPr/>
        </p:nvCxnSpPr>
        <p:spPr>
          <a:xfrm>
            <a:off x="5751374" y="1597432"/>
            <a:ext cx="0" cy="504190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A2B28239-BD8F-2160-771B-55A31B2B66D0}"/>
              </a:ext>
            </a:extLst>
          </p:cNvPr>
          <p:cNvSpPr txBox="1"/>
          <p:nvPr/>
        </p:nvSpPr>
        <p:spPr>
          <a:xfrm>
            <a:off x="2481991" y="3902454"/>
            <a:ext cx="3084308" cy="1846659"/>
          </a:xfrm>
          <a:prstGeom prst="rect">
            <a:avLst/>
          </a:prstGeom>
          <a:noFill/>
        </p:spPr>
        <p:txBody>
          <a:bodyPr wrap="square" rtlCol="0">
            <a:spAutoFit/>
          </a:bodyPr>
          <a:lstStyle/>
          <a:p>
            <a:pPr marL="285750" indent="-285750">
              <a:buFont typeface="Arial" panose="020B0604020202020204" pitchFamily="34" charset="0"/>
              <a:buChar char="•"/>
            </a:pPr>
            <a:r>
              <a:rPr lang="en-GB" dirty="0"/>
              <a:t>Sub standard results, achieving 90% training accuracy but after testing, only achieved 53%</a:t>
            </a:r>
          </a:p>
          <a:p>
            <a:pPr marL="285750" indent="-285750">
              <a:buFont typeface="Arial" panose="020B0604020202020204" pitchFamily="34" charset="0"/>
              <a:buChar char="•"/>
            </a:pPr>
            <a:r>
              <a:rPr lang="en-GB" dirty="0"/>
              <a:t>Huge loss rate of 1.2</a:t>
            </a:r>
          </a:p>
          <a:p>
            <a:pPr marL="285750" indent="-285750">
              <a:buFont typeface="Arial" panose="020B0604020202020204" pitchFamily="34" charset="0"/>
              <a:buChar char="•"/>
            </a:pPr>
            <a:endParaRPr lang="en-GB" sz="2400" dirty="0"/>
          </a:p>
        </p:txBody>
      </p:sp>
      <p:pic>
        <p:nvPicPr>
          <p:cNvPr id="6" name="Picture 5">
            <a:extLst>
              <a:ext uri="{FF2B5EF4-FFF2-40B4-BE49-F238E27FC236}">
                <a16:creationId xmlns:a16="http://schemas.microsoft.com/office/drawing/2014/main" id="{8B2725CF-D694-8D61-E641-FF68E1266FDE}"/>
              </a:ext>
            </a:extLst>
          </p:cNvPr>
          <p:cNvPicPr>
            <a:picLocks noChangeAspect="1"/>
          </p:cNvPicPr>
          <p:nvPr/>
        </p:nvPicPr>
        <p:blipFill>
          <a:blip r:embed="rId2"/>
          <a:stretch>
            <a:fillRect/>
          </a:stretch>
        </p:blipFill>
        <p:spPr>
          <a:xfrm>
            <a:off x="94330" y="3725431"/>
            <a:ext cx="2271907" cy="1923709"/>
          </a:xfrm>
          <a:prstGeom prst="rect">
            <a:avLst/>
          </a:prstGeom>
        </p:spPr>
      </p:pic>
      <p:pic>
        <p:nvPicPr>
          <p:cNvPr id="13" name="Picture 12">
            <a:extLst>
              <a:ext uri="{FF2B5EF4-FFF2-40B4-BE49-F238E27FC236}">
                <a16:creationId xmlns:a16="http://schemas.microsoft.com/office/drawing/2014/main" id="{CD9A491E-7550-5BB8-C27A-49D76802B603}"/>
              </a:ext>
            </a:extLst>
          </p:cNvPr>
          <p:cNvPicPr>
            <a:picLocks noChangeAspect="1"/>
          </p:cNvPicPr>
          <p:nvPr/>
        </p:nvPicPr>
        <p:blipFill>
          <a:blip r:embed="rId3"/>
          <a:stretch>
            <a:fillRect/>
          </a:stretch>
        </p:blipFill>
        <p:spPr>
          <a:xfrm>
            <a:off x="5867129" y="3587690"/>
            <a:ext cx="2431266" cy="2061450"/>
          </a:xfrm>
          <a:prstGeom prst="rect">
            <a:avLst/>
          </a:prstGeom>
        </p:spPr>
      </p:pic>
      <p:pic>
        <p:nvPicPr>
          <p:cNvPr id="20" name="Picture 19">
            <a:extLst>
              <a:ext uri="{FF2B5EF4-FFF2-40B4-BE49-F238E27FC236}">
                <a16:creationId xmlns:a16="http://schemas.microsoft.com/office/drawing/2014/main" id="{AF1E2368-671B-E33D-7AE6-CFFDA1911A1C}"/>
              </a:ext>
            </a:extLst>
          </p:cNvPr>
          <p:cNvPicPr>
            <a:picLocks noChangeAspect="1"/>
          </p:cNvPicPr>
          <p:nvPr/>
        </p:nvPicPr>
        <p:blipFill>
          <a:blip r:embed="rId4"/>
          <a:stretch>
            <a:fillRect/>
          </a:stretch>
        </p:blipFill>
        <p:spPr>
          <a:xfrm>
            <a:off x="5867129" y="1622746"/>
            <a:ext cx="5400422" cy="1793890"/>
          </a:xfrm>
          <a:prstGeom prst="rect">
            <a:avLst/>
          </a:prstGeom>
        </p:spPr>
      </p:pic>
      <p:pic>
        <p:nvPicPr>
          <p:cNvPr id="22" name="Picture 21">
            <a:extLst>
              <a:ext uri="{FF2B5EF4-FFF2-40B4-BE49-F238E27FC236}">
                <a16:creationId xmlns:a16="http://schemas.microsoft.com/office/drawing/2014/main" id="{DEF3FFB0-3BAE-9FBA-2FCC-E9C3370D77CF}"/>
              </a:ext>
            </a:extLst>
          </p:cNvPr>
          <p:cNvPicPr>
            <a:picLocks noChangeAspect="1"/>
          </p:cNvPicPr>
          <p:nvPr/>
        </p:nvPicPr>
        <p:blipFill>
          <a:blip r:embed="rId5"/>
          <a:stretch>
            <a:fillRect/>
          </a:stretch>
        </p:blipFill>
        <p:spPr>
          <a:xfrm>
            <a:off x="50890" y="1688826"/>
            <a:ext cx="5515409" cy="1938522"/>
          </a:xfrm>
          <a:prstGeom prst="rect">
            <a:avLst/>
          </a:prstGeom>
        </p:spPr>
      </p:pic>
      <p:sp>
        <p:nvSpPr>
          <p:cNvPr id="23" name="TextBox 22">
            <a:extLst>
              <a:ext uri="{FF2B5EF4-FFF2-40B4-BE49-F238E27FC236}">
                <a16:creationId xmlns:a16="http://schemas.microsoft.com/office/drawing/2014/main" id="{0F12A8C1-06F2-9416-8A1B-E42411256611}"/>
              </a:ext>
            </a:extLst>
          </p:cNvPr>
          <p:cNvSpPr txBox="1"/>
          <p:nvPr/>
        </p:nvSpPr>
        <p:spPr>
          <a:xfrm>
            <a:off x="8567340" y="3627348"/>
            <a:ext cx="3204448" cy="2585323"/>
          </a:xfrm>
          <a:prstGeom prst="rect">
            <a:avLst/>
          </a:prstGeom>
          <a:noFill/>
        </p:spPr>
        <p:txBody>
          <a:bodyPr wrap="square" rtlCol="0">
            <a:spAutoFit/>
          </a:bodyPr>
          <a:lstStyle/>
          <a:p>
            <a:pPr marL="285750" indent="-285750">
              <a:buFont typeface="Arial" panose="020B0604020202020204" pitchFamily="34" charset="0"/>
              <a:buChar char="•"/>
            </a:pPr>
            <a:r>
              <a:rPr lang="en-GB" dirty="0"/>
              <a:t>Abysmal training time</a:t>
            </a:r>
          </a:p>
          <a:p>
            <a:pPr marL="285750" indent="-285750">
              <a:buFont typeface="Arial" panose="020B0604020202020204" pitchFamily="34" charset="0"/>
              <a:buChar char="•"/>
            </a:pPr>
            <a:r>
              <a:rPr lang="en-GB" dirty="0"/>
              <a:t>Awful accuracy of 28% with a loss of 1.01</a:t>
            </a:r>
          </a:p>
          <a:p>
            <a:pPr marL="285750" indent="-285750">
              <a:buFont typeface="Arial" panose="020B0604020202020204" pitchFamily="34" charset="0"/>
              <a:buChar char="•"/>
            </a:pPr>
            <a:r>
              <a:rPr lang="en-GB" dirty="0"/>
              <a:t>With this low of an accuracy rate it is clear the amount of tuning needed will not be worth the result, so we’re going to focus on the CNN from here</a:t>
            </a:r>
          </a:p>
        </p:txBody>
      </p:sp>
    </p:spTree>
    <p:extLst>
      <p:ext uri="{BB962C8B-B14F-4D97-AF65-F5344CB8AC3E}">
        <p14:creationId xmlns:p14="http://schemas.microsoft.com/office/powerpoint/2010/main" val="660384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FF2200B-BDE9-3AB8-90EB-404E6E4C5035}"/>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rPr>
              <a:t>Possible Model Improvements:</a:t>
            </a:r>
          </a:p>
        </p:txBody>
      </p:sp>
      <p:cxnSp>
        <p:nvCxnSpPr>
          <p:cNvPr id="7" name="Straight Connector 6">
            <a:extLst>
              <a:ext uri="{FF2B5EF4-FFF2-40B4-BE49-F238E27FC236}">
                <a16:creationId xmlns:a16="http://schemas.microsoft.com/office/drawing/2014/main" id="{924DC05D-DF89-32C2-057D-7A370DC7D7FD}"/>
              </a:ext>
            </a:extLst>
          </p:cNvPr>
          <p:cNvCxnSpPr>
            <a:cxnSpLocks/>
          </p:cNvCxnSpPr>
          <p:nvPr/>
        </p:nvCxnSpPr>
        <p:spPr>
          <a:xfrm>
            <a:off x="5740400" y="1676400"/>
            <a:ext cx="0" cy="504190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36CE4CB-FB47-4F23-F9EA-13B2BB7E615F}"/>
              </a:ext>
            </a:extLst>
          </p:cNvPr>
          <p:cNvSpPr txBox="1"/>
          <p:nvPr/>
        </p:nvSpPr>
        <p:spPr>
          <a:xfrm>
            <a:off x="5930899" y="2667000"/>
            <a:ext cx="6299198" cy="3416320"/>
          </a:xfrm>
          <a:prstGeom prst="rect">
            <a:avLst/>
          </a:prstGeom>
          <a:noFill/>
        </p:spPr>
        <p:txBody>
          <a:bodyPr wrap="square" rtlCol="0">
            <a:spAutoFit/>
          </a:bodyPr>
          <a:lstStyle/>
          <a:p>
            <a:pPr marL="285750" indent="-285750">
              <a:buFont typeface="Arial" panose="020B0604020202020204" pitchFamily="34" charset="0"/>
              <a:buChar char="•"/>
            </a:pPr>
            <a:r>
              <a:rPr lang="en-GB" dirty="0"/>
              <a:t>Hyperparameter tuning:</a:t>
            </a:r>
          </a:p>
          <a:p>
            <a:pPr marL="742950" lvl="1" indent="-285750">
              <a:buFont typeface="Arial" panose="020B0604020202020204" pitchFamily="34" charset="0"/>
              <a:buChar char="•"/>
            </a:pPr>
            <a:r>
              <a:rPr lang="en-GB" dirty="0"/>
              <a:t>including different learning rates and changing optimizer might increase accuracy</a:t>
            </a:r>
          </a:p>
          <a:p>
            <a:pPr marL="285750" indent="-285750">
              <a:buFont typeface="Arial" panose="020B0604020202020204" pitchFamily="34" charset="0"/>
              <a:buChar char="•"/>
            </a:pPr>
            <a:r>
              <a:rPr lang="en-GB" dirty="0"/>
              <a:t>Callbacks: </a:t>
            </a:r>
          </a:p>
          <a:p>
            <a:pPr marL="742950" lvl="1" indent="-285750">
              <a:buFont typeface="Arial" panose="020B0604020202020204" pitchFamily="34" charset="0"/>
              <a:buChar char="•"/>
            </a:pPr>
            <a:r>
              <a:rPr lang="en-GB" dirty="0"/>
              <a:t>Early stopping and learning rate schedulers to dynamically adjust the training process may help with the instability</a:t>
            </a:r>
          </a:p>
          <a:p>
            <a:pPr marL="285750" indent="-285750">
              <a:buFont typeface="Arial" panose="020B0604020202020204" pitchFamily="34" charset="0"/>
              <a:buChar char="•"/>
            </a:pPr>
            <a:r>
              <a:rPr lang="en-GB" dirty="0"/>
              <a:t>Improvements to data set, currently the validation set is tiny compared to the testing and training sets, this may cause strange behaviour such as overfitting, or poorly optimized weights.</a:t>
            </a:r>
          </a:p>
          <a:p>
            <a:pPr marL="285750" indent="-285750">
              <a:buFont typeface="Arial" panose="020B0604020202020204" pitchFamily="34" charset="0"/>
              <a:buChar char="•"/>
            </a:pPr>
            <a:endParaRPr lang="en-GB" dirty="0"/>
          </a:p>
        </p:txBody>
      </p:sp>
      <p:sp>
        <p:nvSpPr>
          <p:cNvPr id="15" name="TextBox 14">
            <a:extLst>
              <a:ext uri="{FF2B5EF4-FFF2-40B4-BE49-F238E27FC236}">
                <a16:creationId xmlns:a16="http://schemas.microsoft.com/office/drawing/2014/main" id="{78B5A383-7713-BBD3-FBAB-E10EB122A180}"/>
              </a:ext>
            </a:extLst>
          </p:cNvPr>
          <p:cNvSpPr txBox="1"/>
          <p:nvPr/>
        </p:nvSpPr>
        <p:spPr>
          <a:xfrm>
            <a:off x="266700" y="1851498"/>
            <a:ext cx="4959350" cy="4801314"/>
          </a:xfrm>
          <a:prstGeom prst="rect">
            <a:avLst/>
          </a:prstGeom>
          <a:noFill/>
        </p:spPr>
        <p:txBody>
          <a:bodyPr wrap="square" rtlCol="0">
            <a:spAutoFit/>
          </a:bodyPr>
          <a:lstStyle/>
          <a:p>
            <a:pPr marL="285750" indent="-285750">
              <a:buFont typeface="Arial" panose="020B0604020202020204" pitchFamily="34" charset="0"/>
              <a:buChar char="•"/>
            </a:pPr>
            <a:r>
              <a:rPr lang="en-GB" dirty="0"/>
              <a:t>Data Augmentation:</a:t>
            </a:r>
          </a:p>
          <a:p>
            <a:pPr marL="742950" lvl="1" indent="-285750">
              <a:buFont typeface="Arial" panose="020B0604020202020204" pitchFamily="34" charset="0"/>
              <a:buChar char="•"/>
            </a:pPr>
            <a:r>
              <a:rPr lang="en-GB" dirty="0"/>
              <a:t>Possibly using more synthetic information with even greater random transformations could make the model adapt.</a:t>
            </a:r>
          </a:p>
          <a:p>
            <a:pPr marL="285750" indent="-285750">
              <a:buFont typeface="Arial" panose="020B0604020202020204" pitchFamily="34" charset="0"/>
              <a:buChar char="•"/>
            </a:pPr>
            <a:r>
              <a:rPr lang="en-GB" dirty="0"/>
              <a:t>Increase data volume:</a:t>
            </a:r>
          </a:p>
          <a:p>
            <a:pPr marL="742950" lvl="1" indent="-285750">
              <a:buFont typeface="Arial" panose="020B0604020202020204" pitchFamily="34" charset="0"/>
              <a:buChar char="•"/>
            </a:pPr>
            <a:r>
              <a:rPr lang="en-GB" dirty="0"/>
              <a:t>Currently we are pulling all data from the training and validation set, when we have a testing set available, this may increase the model accuracy.	</a:t>
            </a:r>
          </a:p>
          <a:p>
            <a:pPr marL="285750" indent="-285750">
              <a:buFont typeface="Arial" panose="020B0604020202020204" pitchFamily="34" charset="0"/>
              <a:buChar char="•"/>
            </a:pPr>
            <a:r>
              <a:rPr lang="en-GB" dirty="0"/>
              <a:t>Learning rate:</a:t>
            </a:r>
          </a:p>
          <a:p>
            <a:pPr marL="742950" lvl="1" indent="-285750">
              <a:buFont typeface="Arial" panose="020B0604020202020204" pitchFamily="34" charset="0"/>
              <a:buChar char="•"/>
            </a:pPr>
            <a:r>
              <a:rPr lang="en-GB" dirty="0"/>
              <a:t>Tweaking the rate at which the model learns may improve model stability</a:t>
            </a:r>
          </a:p>
          <a:p>
            <a:pPr marL="285750" indent="-285750">
              <a:buFont typeface="Arial" panose="020B0604020202020204" pitchFamily="34" charset="0"/>
              <a:buChar char="•"/>
            </a:pPr>
            <a:r>
              <a:rPr lang="en-GB" dirty="0"/>
              <a:t>Add new layers:</a:t>
            </a:r>
          </a:p>
          <a:p>
            <a:pPr marL="742950" lvl="1" indent="-285750">
              <a:buFont typeface="Arial" panose="020B0604020202020204" pitchFamily="34" charset="0"/>
              <a:buChar char="•"/>
            </a:pPr>
            <a:r>
              <a:rPr lang="en-GB" dirty="0"/>
              <a:t>Additional dropout layers or increasing the dropout rate may be beneficial for accuracy</a:t>
            </a:r>
          </a:p>
        </p:txBody>
      </p:sp>
    </p:spTree>
    <p:extLst>
      <p:ext uri="{BB962C8B-B14F-4D97-AF65-F5344CB8AC3E}">
        <p14:creationId xmlns:p14="http://schemas.microsoft.com/office/powerpoint/2010/main" val="9829553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FF2200B-BDE9-3AB8-90EB-404E6E4C5035}"/>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rPr>
              <a:t>Improved Model Results:</a:t>
            </a:r>
          </a:p>
        </p:txBody>
      </p:sp>
      <p:pic>
        <p:nvPicPr>
          <p:cNvPr id="3" name="Picture 2">
            <a:extLst>
              <a:ext uri="{FF2B5EF4-FFF2-40B4-BE49-F238E27FC236}">
                <a16:creationId xmlns:a16="http://schemas.microsoft.com/office/drawing/2014/main" id="{CED324C1-2F07-61D3-0089-27E1E70E6546}"/>
              </a:ext>
            </a:extLst>
          </p:cNvPr>
          <p:cNvPicPr>
            <a:picLocks noChangeAspect="1"/>
          </p:cNvPicPr>
          <p:nvPr/>
        </p:nvPicPr>
        <p:blipFill>
          <a:blip r:embed="rId2"/>
          <a:stretch>
            <a:fillRect/>
          </a:stretch>
        </p:blipFill>
        <p:spPr>
          <a:xfrm>
            <a:off x="684392" y="2097350"/>
            <a:ext cx="4446200" cy="3731030"/>
          </a:xfrm>
          <a:prstGeom prst="rect">
            <a:avLst/>
          </a:prstGeom>
        </p:spPr>
      </p:pic>
      <p:sp>
        <p:nvSpPr>
          <p:cNvPr id="5" name="TextBox 4">
            <a:extLst>
              <a:ext uri="{FF2B5EF4-FFF2-40B4-BE49-F238E27FC236}">
                <a16:creationId xmlns:a16="http://schemas.microsoft.com/office/drawing/2014/main" id="{02C66A92-AFE4-9E36-6A20-2E8FF027E2C6}"/>
              </a:ext>
            </a:extLst>
          </p:cNvPr>
          <p:cNvSpPr txBox="1"/>
          <p:nvPr/>
        </p:nvSpPr>
        <p:spPr>
          <a:xfrm>
            <a:off x="6095997" y="2097350"/>
            <a:ext cx="4796903" cy="3693319"/>
          </a:xfrm>
          <a:prstGeom prst="rect">
            <a:avLst/>
          </a:prstGeom>
          <a:noFill/>
        </p:spPr>
        <p:txBody>
          <a:bodyPr wrap="square" rtlCol="0">
            <a:spAutoFit/>
          </a:bodyPr>
          <a:lstStyle/>
          <a:p>
            <a:pPr marL="285750" indent="-285750">
              <a:buFont typeface="Arial" panose="020B0604020202020204" pitchFamily="34" charset="0"/>
              <a:buChar char="•"/>
            </a:pPr>
            <a:r>
              <a:rPr lang="en-GB" dirty="0"/>
              <a:t>Huge improvements while increasing training time</a:t>
            </a:r>
          </a:p>
          <a:p>
            <a:pPr marL="285750" indent="-285750">
              <a:buFont typeface="Arial" panose="020B0604020202020204" pitchFamily="34" charset="0"/>
              <a:buChar char="•"/>
            </a:pPr>
            <a:r>
              <a:rPr lang="en-GB" dirty="0"/>
              <a:t>74% accuracy with a 0.7 loss</a:t>
            </a:r>
          </a:p>
          <a:p>
            <a:pPr marL="285750" indent="-285750">
              <a:buFont typeface="Arial" panose="020B0604020202020204" pitchFamily="34" charset="0"/>
              <a:buChar char="•"/>
            </a:pPr>
            <a:r>
              <a:rPr lang="en-GB" dirty="0"/>
              <a:t>The main problem now is false positives</a:t>
            </a:r>
          </a:p>
          <a:p>
            <a:pPr marL="285750" indent="-285750">
              <a:buFont typeface="Arial" panose="020B0604020202020204" pitchFamily="34" charset="0"/>
              <a:buChar char="•"/>
            </a:pPr>
            <a:r>
              <a:rPr lang="en-GB" dirty="0"/>
              <a:t>False negatives nearly never happen</a:t>
            </a:r>
          </a:p>
          <a:p>
            <a:pPr marL="285750" indent="-285750">
              <a:buFont typeface="Arial" panose="020B0604020202020204" pitchFamily="34" charset="0"/>
              <a:buChar char="•"/>
            </a:pPr>
            <a:r>
              <a:rPr lang="en-GB" dirty="0"/>
              <a:t>The model is best at predicting positive pneumonia but has clear bias towards labelling something as pneumonia, as we see only 107 predictions are ‘normal’ and 517 being predicted as ‘pneumonia’, it's clear we need to do more data augmentation and adjust learning rates to further reduce this .</a:t>
            </a:r>
          </a:p>
        </p:txBody>
      </p:sp>
    </p:spTree>
    <p:extLst>
      <p:ext uri="{BB962C8B-B14F-4D97-AF65-F5344CB8AC3E}">
        <p14:creationId xmlns:p14="http://schemas.microsoft.com/office/powerpoint/2010/main" val="25184094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FF2200B-BDE9-3AB8-90EB-404E6E4C5035}"/>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rPr>
              <a:t>Conclusions &amp; Further Research:</a:t>
            </a:r>
          </a:p>
        </p:txBody>
      </p:sp>
      <p:sp>
        <p:nvSpPr>
          <p:cNvPr id="15" name="TextBox 14">
            <a:extLst>
              <a:ext uri="{FF2B5EF4-FFF2-40B4-BE49-F238E27FC236}">
                <a16:creationId xmlns:a16="http://schemas.microsoft.com/office/drawing/2014/main" id="{78B5A383-7713-BBD3-FBAB-E10EB122A180}"/>
              </a:ext>
            </a:extLst>
          </p:cNvPr>
          <p:cNvSpPr txBox="1"/>
          <p:nvPr/>
        </p:nvSpPr>
        <p:spPr>
          <a:xfrm>
            <a:off x="266700" y="1851498"/>
            <a:ext cx="4959350" cy="4524315"/>
          </a:xfrm>
          <a:prstGeom prst="rect">
            <a:avLst/>
          </a:prstGeom>
          <a:noFill/>
        </p:spPr>
        <p:txBody>
          <a:bodyPr wrap="square" rtlCol="0">
            <a:spAutoFit/>
          </a:bodyPr>
          <a:lstStyle/>
          <a:p>
            <a:pPr marL="285750" indent="-285750">
              <a:buFont typeface="Arial" panose="020B0604020202020204" pitchFamily="34" charset="0"/>
              <a:buChar char="•"/>
            </a:pPr>
            <a:r>
              <a:rPr lang="en-GB" dirty="0"/>
              <a:t>Access to these computationally complex models with less knowledge is becoming more and more common, so we need to continue moving towards standardizing ML Packages.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While the results of Efficient Net were lacking due to this projects simplicity approach, the CNN shows promise, with very small changes (such as the change to the </a:t>
            </a:r>
            <a:r>
              <a:rPr lang="en-GB" dirty="0" err="1"/>
              <a:t>val</a:t>
            </a:r>
            <a:r>
              <a:rPr lang="en-GB" dirty="0"/>
              <a:t> set) having staggering impact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research, using a CNN, multiple people on this problem have achieved above 85% accuracy with low training times, showing how powerful a simple CNN can be. </a:t>
            </a:r>
          </a:p>
        </p:txBody>
      </p:sp>
      <p:sp>
        <p:nvSpPr>
          <p:cNvPr id="2" name="TextBox 1">
            <a:extLst>
              <a:ext uri="{FF2B5EF4-FFF2-40B4-BE49-F238E27FC236}">
                <a16:creationId xmlns:a16="http://schemas.microsoft.com/office/drawing/2014/main" id="{550C4A75-DE7D-81AE-6331-439508466AD7}"/>
              </a:ext>
            </a:extLst>
          </p:cNvPr>
          <p:cNvSpPr txBox="1"/>
          <p:nvPr/>
        </p:nvSpPr>
        <p:spPr>
          <a:xfrm>
            <a:off x="5743852" y="1851498"/>
            <a:ext cx="6181448" cy="5078313"/>
          </a:xfrm>
          <a:prstGeom prst="rect">
            <a:avLst/>
          </a:prstGeom>
          <a:noFill/>
        </p:spPr>
        <p:txBody>
          <a:bodyPr wrap="square" rtlCol="0">
            <a:spAutoFit/>
          </a:bodyPr>
          <a:lstStyle/>
          <a:p>
            <a:pPr marL="285750" indent="-285750">
              <a:buFont typeface="Arial" panose="020B0604020202020204" pitchFamily="34" charset="0"/>
              <a:buChar char="•"/>
            </a:pPr>
            <a:r>
              <a:rPr lang="en-GB" dirty="0"/>
              <a:t>Multiple other solutions and adjustments have been attempted, such as checkpoint implementation on efficient net with large increase in accuracy, but still below 60%.</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same changes were applied to the CNN, reducing its accuracy.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err="1"/>
              <a:t>Pytorch</a:t>
            </a:r>
            <a:r>
              <a:rPr lang="en-GB" dirty="0"/>
              <a:t> is a package owned by Facebook we did not touch on in this project, although its not beginner friendly and requires more knowledge of CNN’s / ML to use, it has huge potential.</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 believe the packages will continue to abstract the complex elements of ML away from the user, decreasing the ability to tweak and tune but exponentially increasing the general publics ability to engage with the technology.</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7033850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17AA324-8D22-ADD8-3E37-49F52213E29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The </a:t>
            </a:r>
            <a:r>
              <a:rPr lang="en-US" sz="4000" dirty="0">
                <a:solidFill>
                  <a:srgbClr val="FFFFFF"/>
                </a:solidFill>
              </a:rPr>
              <a:t>C</a:t>
            </a:r>
            <a:r>
              <a:rPr lang="en-US" sz="4000" kern="1200" dirty="0">
                <a:solidFill>
                  <a:srgbClr val="FFFFFF"/>
                </a:solidFill>
                <a:latin typeface="+mj-lt"/>
                <a:ea typeface="+mj-ea"/>
                <a:cs typeface="+mj-cs"/>
              </a:rPr>
              <a:t>hosen Dataset</a:t>
            </a:r>
          </a:p>
        </p:txBody>
      </p:sp>
      <p:sp>
        <p:nvSpPr>
          <p:cNvPr id="4" name="Title 1">
            <a:extLst>
              <a:ext uri="{FF2B5EF4-FFF2-40B4-BE49-F238E27FC236}">
                <a16:creationId xmlns:a16="http://schemas.microsoft.com/office/drawing/2014/main" id="{2A61C695-98D1-56A8-931C-E2E784C48EC1}"/>
              </a:ext>
            </a:extLst>
          </p:cNvPr>
          <p:cNvSpPr txBox="1">
            <a:spLocks/>
          </p:cNvSpPr>
          <p:nvPr/>
        </p:nvSpPr>
        <p:spPr>
          <a:xfrm>
            <a:off x="4241442" y="173739"/>
            <a:ext cx="789340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Chest x-ray images (pneumonia)</a:t>
            </a:r>
          </a:p>
          <a:p>
            <a:endParaRPr lang="en-US" sz="4000" dirty="0"/>
          </a:p>
        </p:txBody>
      </p:sp>
      <p:pic>
        <p:nvPicPr>
          <p:cNvPr id="6" name="Picture 5">
            <a:extLst>
              <a:ext uri="{FF2B5EF4-FFF2-40B4-BE49-F238E27FC236}">
                <a16:creationId xmlns:a16="http://schemas.microsoft.com/office/drawing/2014/main" id="{99E6EB99-27DE-1A3D-756B-96FC41FB2F3F}"/>
              </a:ext>
            </a:extLst>
          </p:cNvPr>
          <p:cNvPicPr>
            <a:picLocks noChangeAspect="1"/>
          </p:cNvPicPr>
          <p:nvPr/>
        </p:nvPicPr>
        <p:blipFill>
          <a:blip r:embed="rId2"/>
          <a:stretch>
            <a:fillRect/>
          </a:stretch>
        </p:blipFill>
        <p:spPr>
          <a:xfrm>
            <a:off x="5647075" y="813507"/>
            <a:ext cx="4832777" cy="1688470"/>
          </a:xfrm>
          <a:prstGeom prst="rect">
            <a:avLst/>
          </a:prstGeom>
        </p:spPr>
      </p:pic>
      <p:sp>
        <p:nvSpPr>
          <p:cNvPr id="9" name="TextBox 8">
            <a:extLst>
              <a:ext uri="{FF2B5EF4-FFF2-40B4-BE49-F238E27FC236}">
                <a16:creationId xmlns:a16="http://schemas.microsoft.com/office/drawing/2014/main" id="{98CA05C0-FC3D-0C9E-D150-DD3341A1083B}"/>
              </a:ext>
            </a:extLst>
          </p:cNvPr>
          <p:cNvSpPr txBox="1"/>
          <p:nvPr/>
        </p:nvSpPr>
        <p:spPr>
          <a:xfrm>
            <a:off x="4143840" y="2463198"/>
            <a:ext cx="7374846" cy="4893647"/>
          </a:xfrm>
          <a:prstGeom prst="rect">
            <a:avLst/>
          </a:prstGeom>
          <a:noFill/>
        </p:spPr>
        <p:txBody>
          <a:bodyPr wrap="square">
            <a:spAutoFit/>
          </a:bodyPr>
          <a:lstStyle/>
          <a:p>
            <a:r>
              <a:rPr lang="en-US" sz="2400" b="1" dirty="0"/>
              <a:t>Why did I select this dataset?</a:t>
            </a:r>
          </a:p>
          <a:p>
            <a:r>
              <a:rPr lang="en-US" dirty="0"/>
              <a:t>Personal:</a:t>
            </a:r>
          </a:p>
          <a:p>
            <a:pPr marL="285750" indent="-285750">
              <a:buFont typeface="Arial" panose="020B0604020202020204" pitchFamily="34" charset="0"/>
              <a:buChar char="•"/>
            </a:pPr>
            <a:r>
              <a:rPr lang="en-US" dirty="0"/>
              <a:t>Personal interest in AI with a goal of clinical impact.</a:t>
            </a:r>
          </a:p>
          <a:p>
            <a:pPr marL="285750" indent="-285750">
              <a:buFont typeface="Arial" panose="020B0604020202020204" pitchFamily="34" charset="0"/>
              <a:buChar char="•"/>
            </a:pPr>
            <a:r>
              <a:rPr lang="en-US" dirty="0"/>
              <a:t>Professional growth relevant to my field (data engineer).</a:t>
            </a:r>
          </a:p>
          <a:p>
            <a:pPr marL="285750" indent="-285750">
              <a:buFont typeface="Arial" panose="020B0604020202020204" pitchFamily="34" charset="0"/>
              <a:buChar char="•"/>
            </a:pPr>
            <a:endParaRPr lang="en-US" sz="1800" dirty="0"/>
          </a:p>
          <a:p>
            <a:r>
              <a:rPr lang="en-US" sz="1800" dirty="0"/>
              <a:t>Ease of access / Interpretation:</a:t>
            </a:r>
            <a:endParaRPr lang="en-US" dirty="0"/>
          </a:p>
          <a:p>
            <a:pPr marL="285750" indent="-285750">
              <a:buFont typeface="Arial" panose="020B0604020202020204" pitchFamily="34" charset="0"/>
              <a:buChar char="•"/>
            </a:pPr>
            <a:r>
              <a:rPr lang="en-US" sz="1800" dirty="0"/>
              <a:t>More clearly defined scope compared to the language model </a:t>
            </a:r>
            <a:r>
              <a:rPr lang="en-US" dirty="0"/>
              <a:t>option</a:t>
            </a:r>
            <a:r>
              <a:rPr lang="en-US" sz="1800" dirty="0"/>
              <a:t>.</a:t>
            </a:r>
            <a:endParaRPr lang="en-US" dirty="0"/>
          </a:p>
          <a:p>
            <a:pPr marL="285750" indent="-285750">
              <a:buFont typeface="Arial" panose="020B0604020202020204" pitchFamily="34" charset="0"/>
              <a:buChar char="•"/>
            </a:pPr>
            <a:r>
              <a:rPr lang="en-US" dirty="0"/>
              <a:t>Data availability.</a:t>
            </a:r>
          </a:p>
          <a:p>
            <a:pPr marL="285750" indent="-285750">
              <a:buFont typeface="Arial" panose="020B0604020202020204" pitchFamily="34" charset="0"/>
              <a:buChar char="•"/>
            </a:pPr>
            <a:r>
              <a:rPr lang="en-US" dirty="0"/>
              <a:t>More tangible application.</a:t>
            </a:r>
          </a:p>
          <a:p>
            <a:pPr marL="285750" indent="-285750">
              <a:buFont typeface="Arial" panose="020B0604020202020204" pitchFamily="34" charset="0"/>
              <a:buChar char="•"/>
            </a:pPr>
            <a:r>
              <a:rPr lang="en-US" dirty="0"/>
              <a:t>More tangible impact on field (looking into capsule networks).</a:t>
            </a:r>
          </a:p>
          <a:p>
            <a:pPr marL="285750" indent="-285750">
              <a:buFont typeface="Arial" panose="020B0604020202020204" pitchFamily="34" charset="0"/>
              <a:buChar char="•"/>
            </a:pPr>
            <a:endParaRPr lang="en-US" dirty="0"/>
          </a:p>
          <a:p>
            <a:r>
              <a:rPr lang="en-US" dirty="0"/>
              <a:t>Computational Considerations:</a:t>
            </a:r>
            <a:endParaRPr lang="en-US" sz="1800" dirty="0"/>
          </a:p>
          <a:p>
            <a:pPr marL="285750" indent="-285750">
              <a:buFont typeface="Arial" panose="020B0604020202020204" pitchFamily="34" charset="0"/>
              <a:buChar char="•"/>
            </a:pPr>
            <a:r>
              <a:rPr lang="en-US" dirty="0"/>
              <a:t>Focus on computational efficiency.</a:t>
            </a:r>
          </a:p>
          <a:p>
            <a:pPr marL="285750" indent="-285750">
              <a:buFont typeface="Arial" panose="020B0604020202020204" pitchFamily="34" charset="0"/>
              <a:buChar char="•"/>
            </a:pPr>
            <a:r>
              <a:rPr lang="en-US" dirty="0"/>
              <a:t>Focus on optimization rather than outcomes.</a:t>
            </a:r>
          </a:p>
          <a:p>
            <a:pPr marL="285750" indent="-285750">
              <a:buFont typeface="Arial" panose="020B0604020202020204" pitchFamily="34" charset="0"/>
              <a:buChar char="•"/>
            </a:pPr>
            <a:r>
              <a:rPr lang="en-US" dirty="0"/>
              <a:t>Difficulty of training between projects.</a:t>
            </a:r>
          </a:p>
          <a:p>
            <a:pPr marL="285750" indent="-285750">
              <a:buFontTx/>
              <a:buChar char="-"/>
            </a:pPr>
            <a:endParaRPr lang="en-US" dirty="0"/>
          </a:p>
          <a:p>
            <a:pPr marL="285750" indent="-285750">
              <a:buFontTx/>
              <a:buChar char="-"/>
            </a:pPr>
            <a:endParaRPr lang="en-US" sz="1800" dirty="0"/>
          </a:p>
        </p:txBody>
      </p:sp>
    </p:spTree>
    <p:extLst>
      <p:ext uri="{BB962C8B-B14F-4D97-AF65-F5344CB8AC3E}">
        <p14:creationId xmlns:p14="http://schemas.microsoft.com/office/powerpoint/2010/main" val="69877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DDC6B0-AB17-418A-717F-3FC478E8B853}"/>
              </a:ext>
            </a:extLst>
          </p:cNvPr>
          <p:cNvSpPr>
            <a:spLocks noGrp="1"/>
          </p:cNvSpPr>
          <p:nvPr>
            <p:ph type="title"/>
          </p:nvPr>
        </p:nvSpPr>
        <p:spPr>
          <a:xfrm>
            <a:off x="427791" y="586855"/>
            <a:ext cx="4628705" cy="3387497"/>
          </a:xfrm>
        </p:spPr>
        <p:txBody>
          <a:bodyPr anchor="b">
            <a:normAutofit/>
          </a:bodyPr>
          <a:lstStyle/>
          <a:p>
            <a:pPr algn="r"/>
            <a:r>
              <a:rPr lang="en-GB" sz="4000" dirty="0">
                <a:solidFill>
                  <a:srgbClr val="FFFFFF"/>
                </a:solidFill>
              </a:rPr>
              <a:t>Project Prerequisites</a:t>
            </a:r>
          </a:p>
        </p:txBody>
      </p:sp>
      <p:sp>
        <p:nvSpPr>
          <p:cNvPr id="4" name="TextBox 3">
            <a:extLst>
              <a:ext uri="{FF2B5EF4-FFF2-40B4-BE49-F238E27FC236}">
                <a16:creationId xmlns:a16="http://schemas.microsoft.com/office/drawing/2014/main" id="{1DC456B7-8E4B-F33C-966D-988DF4457649}"/>
              </a:ext>
            </a:extLst>
          </p:cNvPr>
          <p:cNvSpPr txBox="1"/>
          <p:nvPr/>
        </p:nvSpPr>
        <p:spPr>
          <a:xfrm>
            <a:off x="5683250" y="101600"/>
            <a:ext cx="5810250" cy="646331"/>
          </a:xfrm>
          <a:prstGeom prst="rect">
            <a:avLst/>
          </a:prstGeom>
          <a:noFill/>
        </p:spPr>
        <p:txBody>
          <a:bodyPr wrap="square" rtlCol="0">
            <a:spAutoFit/>
          </a:bodyPr>
          <a:lstStyle/>
          <a:p>
            <a:r>
              <a:rPr lang="en-GB" dirty="0"/>
              <a:t>Packages:</a:t>
            </a:r>
          </a:p>
          <a:p>
            <a:endParaRPr lang="en-GB" dirty="0"/>
          </a:p>
        </p:txBody>
      </p:sp>
      <p:pic>
        <p:nvPicPr>
          <p:cNvPr id="6" name="Picture 5">
            <a:extLst>
              <a:ext uri="{FF2B5EF4-FFF2-40B4-BE49-F238E27FC236}">
                <a16:creationId xmlns:a16="http://schemas.microsoft.com/office/drawing/2014/main" id="{C1B3F86D-8E4A-05A3-4B87-745F51D166D0}"/>
              </a:ext>
            </a:extLst>
          </p:cNvPr>
          <p:cNvPicPr>
            <a:picLocks noChangeAspect="1"/>
          </p:cNvPicPr>
          <p:nvPr/>
        </p:nvPicPr>
        <p:blipFill>
          <a:blip r:embed="rId2"/>
          <a:stretch>
            <a:fillRect/>
          </a:stretch>
        </p:blipFill>
        <p:spPr>
          <a:xfrm>
            <a:off x="5683250" y="507054"/>
            <a:ext cx="6261057" cy="1953578"/>
          </a:xfrm>
          <a:prstGeom prst="rect">
            <a:avLst/>
          </a:prstGeom>
        </p:spPr>
      </p:pic>
      <p:sp>
        <p:nvSpPr>
          <p:cNvPr id="7" name="TextBox 6">
            <a:extLst>
              <a:ext uri="{FF2B5EF4-FFF2-40B4-BE49-F238E27FC236}">
                <a16:creationId xmlns:a16="http://schemas.microsoft.com/office/drawing/2014/main" id="{B61BEB5E-4EED-D198-7B8F-2FC5ECF9ED9F}"/>
              </a:ext>
            </a:extLst>
          </p:cNvPr>
          <p:cNvSpPr txBox="1"/>
          <p:nvPr/>
        </p:nvSpPr>
        <p:spPr>
          <a:xfrm>
            <a:off x="5683249" y="2552700"/>
            <a:ext cx="6261057" cy="369332"/>
          </a:xfrm>
          <a:prstGeom prst="rect">
            <a:avLst/>
          </a:prstGeom>
          <a:noFill/>
        </p:spPr>
        <p:txBody>
          <a:bodyPr wrap="square" rtlCol="0">
            <a:spAutoFit/>
          </a:bodyPr>
          <a:lstStyle/>
          <a:p>
            <a:r>
              <a:rPr lang="en-GB" dirty="0"/>
              <a:t>Download of the dataset from Kaggle: </a:t>
            </a:r>
          </a:p>
        </p:txBody>
      </p:sp>
      <p:pic>
        <p:nvPicPr>
          <p:cNvPr id="15" name="Picture 14">
            <a:extLst>
              <a:ext uri="{FF2B5EF4-FFF2-40B4-BE49-F238E27FC236}">
                <a16:creationId xmlns:a16="http://schemas.microsoft.com/office/drawing/2014/main" id="{1EB07454-9037-A6AC-03B0-15BC6F522F92}"/>
              </a:ext>
            </a:extLst>
          </p:cNvPr>
          <p:cNvPicPr>
            <a:picLocks noChangeAspect="1"/>
          </p:cNvPicPr>
          <p:nvPr/>
        </p:nvPicPr>
        <p:blipFill>
          <a:blip r:embed="rId3"/>
          <a:stretch>
            <a:fillRect/>
          </a:stretch>
        </p:blipFill>
        <p:spPr>
          <a:xfrm>
            <a:off x="5683249" y="2924667"/>
            <a:ext cx="6261057" cy="1658159"/>
          </a:xfrm>
          <a:prstGeom prst="rect">
            <a:avLst/>
          </a:prstGeom>
        </p:spPr>
      </p:pic>
      <p:sp>
        <p:nvSpPr>
          <p:cNvPr id="17" name="TextBox 16">
            <a:extLst>
              <a:ext uri="{FF2B5EF4-FFF2-40B4-BE49-F238E27FC236}">
                <a16:creationId xmlns:a16="http://schemas.microsoft.com/office/drawing/2014/main" id="{0022F5B6-DDCB-D8B2-C10B-F8944C033266}"/>
              </a:ext>
            </a:extLst>
          </p:cNvPr>
          <p:cNvSpPr txBox="1"/>
          <p:nvPr/>
        </p:nvSpPr>
        <p:spPr>
          <a:xfrm>
            <a:off x="5683248" y="4721483"/>
            <a:ext cx="6261057" cy="369332"/>
          </a:xfrm>
          <a:prstGeom prst="rect">
            <a:avLst/>
          </a:prstGeom>
          <a:noFill/>
        </p:spPr>
        <p:txBody>
          <a:bodyPr wrap="square" rtlCol="0">
            <a:spAutoFit/>
          </a:bodyPr>
          <a:lstStyle/>
          <a:p>
            <a:r>
              <a:rPr lang="en-GB" dirty="0"/>
              <a:t>Setup of Git Repository: </a:t>
            </a:r>
          </a:p>
        </p:txBody>
      </p:sp>
      <p:pic>
        <p:nvPicPr>
          <p:cNvPr id="20" name="Picture 19">
            <a:extLst>
              <a:ext uri="{FF2B5EF4-FFF2-40B4-BE49-F238E27FC236}">
                <a16:creationId xmlns:a16="http://schemas.microsoft.com/office/drawing/2014/main" id="{FB844A4C-EB25-5532-1B0F-D7AEF8FA0084}"/>
              </a:ext>
            </a:extLst>
          </p:cNvPr>
          <p:cNvPicPr>
            <a:picLocks noChangeAspect="1"/>
          </p:cNvPicPr>
          <p:nvPr/>
        </p:nvPicPr>
        <p:blipFill>
          <a:blip r:embed="rId4"/>
          <a:stretch>
            <a:fillRect/>
          </a:stretch>
        </p:blipFill>
        <p:spPr>
          <a:xfrm>
            <a:off x="5683248" y="5090815"/>
            <a:ext cx="4144333" cy="1271431"/>
          </a:xfrm>
          <a:prstGeom prst="rect">
            <a:avLst/>
          </a:prstGeom>
        </p:spPr>
      </p:pic>
      <p:sp>
        <p:nvSpPr>
          <p:cNvPr id="3" name="TextBox 2">
            <a:extLst>
              <a:ext uri="{FF2B5EF4-FFF2-40B4-BE49-F238E27FC236}">
                <a16:creationId xmlns:a16="http://schemas.microsoft.com/office/drawing/2014/main" id="{F8F1205D-118D-FFF4-86C0-843B4B0B1582}"/>
              </a:ext>
            </a:extLst>
          </p:cNvPr>
          <p:cNvSpPr txBox="1"/>
          <p:nvPr/>
        </p:nvSpPr>
        <p:spPr>
          <a:xfrm>
            <a:off x="5683248" y="6462944"/>
            <a:ext cx="6261057" cy="338554"/>
          </a:xfrm>
          <a:prstGeom prst="rect">
            <a:avLst/>
          </a:prstGeom>
          <a:noFill/>
        </p:spPr>
        <p:txBody>
          <a:bodyPr wrap="square" rtlCol="0">
            <a:spAutoFit/>
          </a:bodyPr>
          <a:lstStyle/>
          <a:p>
            <a:r>
              <a:rPr lang="en-GB" sz="1600" dirty="0"/>
              <a:t>https://github.com/jdouglas7122a/data_mining_assessment_2</a:t>
            </a:r>
          </a:p>
        </p:txBody>
      </p:sp>
    </p:spTree>
    <p:extLst>
      <p:ext uri="{BB962C8B-B14F-4D97-AF65-F5344CB8AC3E}">
        <p14:creationId xmlns:p14="http://schemas.microsoft.com/office/powerpoint/2010/main" val="12229968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7AA324-8D22-ADD8-3E37-49F52213E293}"/>
              </a:ext>
            </a:extLst>
          </p:cNvPr>
          <p:cNvSpPr>
            <a:spLocks noGrp="1"/>
          </p:cNvSpPr>
          <p:nvPr>
            <p:ph type="title"/>
          </p:nvPr>
        </p:nvSpPr>
        <p:spPr>
          <a:xfrm>
            <a:off x="748942" y="2600679"/>
            <a:ext cx="2878688" cy="2757975"/>
          </a:xfrm>
        </p:spPr>
        <p:txBody>
          <a:bodyPr vert="horz" lIns="91440" tIns="45720" rIns="91440" bIns="45720" rtlCol="0" anchor="t">
            <a:normAutofit/>
          </a:bodyPr>
          <a:lstStyle/>
          <a:p>
            <a:r>
              <a:rPr lang="en-US" sz="4000" dirty="0">
                <a:solidFill>
                  <a:srgbClr val="FFFFFF"/>
                </a:solidFill>
              </a:rPr>
              <a:t>Exploratory Data Analysis</a:t>
            </a:r>
          </a:p>
        </p:txBody>
      </p:sp>
      <p:pic>
        <p:nvPicPr>
          <p:cNvPr id="8" name="Picture 7">
            <a:extLst>
              <a:ext uri="{FF2B5EF4-FFF2-40B4-BE49-F238E27FC236}">
                <a16:creationId xmlns:a16="http://schemas.microsoft.com/office/drawing/2014/main" id="{4825A60A-C09C-6677-5C24-4D9D015ADC34}"/>
              </a:ext>
            </a:extLst>
          </p:cNvPr>
          <p:cNvPicPr>
            <a:picLocks noChangeAspect="1"/>
          </p:cNvPicPr>
          <p:nvPr/>
        </p:nvPicPr>
        <p:blipFill>
          <a:blip r:embed="rId3"/>
          <a:stretch>
            <a:fillRect/>
          </a:stretch>
        </p:blipFill>
        <p:spPr>
          <a:xfrm>
            <a:off x="8544955" y="2060815"/>
            <a:ext cx="3417894" cy="1267997"/>
          </a:xfrm>
          <a:prstGeom prst="rect">
            <a:avLst/>
          </a:prstGeom>
        </p:spPr>
      </p:pic>
      <p:pic>
        <p:nvPicPr>
          <p:cNvPr id="11" name="Picture 10">
            <a:extLst>
              <a:ext uri="{FF2B5EF4-FFF2-40B4-BE49-F238E27FC236}">
                <a16:creationId xmlns:a16="http://schemas.microsoft.com/office/drawing/2014/main" id="{893FCDC7-E1D9-508D-568C-683576263A69}"/>
              </a:ext>
            </a:extLst>
          </p:cNvPr>
          <p:cNvPicPr>
            <a:picLocks noChangeAspect="1"/>
          </p:cNvPicPr>
          <p:nvPr/>
        </p:nvPicPr>
        <p:blipFill>
          <a:blip r:embed="rId4"/>
          <a:stretch>
            <a:fillRect/>
          </a:stretch>
        </p:blipFill>
        <p:spPr>
          <a:xfrm>
            <a:off x="8189912" y="64727"/>
            <a:ext cx="3962397" cy="1408264"/>
          </a:xfrm>
          <a:prstGeom prst="rect">
            <a:avLst/>
          </a:prstGeom>
        </p:spPr>
      </p:pic>
      <p:pic>
        <p:nvPicPr>
          <p:cNvPr id="13" name="Picture 12">
            <a:extLst>
              <a:ext uri="{FF2B5EF4-FFF2-40B4-BE49-F238E27FC236}">
                <a16:creationId xmlns:a16="http://schemas.microsoft.com/office/drawing/2014/main" id="{C2A440FC-7AC1-3165-16D2-6BD502E32022}"/>
              </a:ext>
            </a:extLst>
          </p:cNvPr>
          <p:cNvPicPr>
            <a:picLocks noChangeAspect="1"/>
          </p:cNvPicPr>
          <p:nvPr/>
        </p:nvPicPr>
        <p:blipFill>
          <a:blip r:embed="rId5"/>
          <a:stretch>
            <a:fillRect/>
          </a:stretch>
        </p:blipFill>
        <p:spPr>
          <a:xfrm>
            <a:off x="4064003" y="64727"/>
            <a:ext cx="3962397" cy="1395244"/>
          </a:xfrm>
          <a:prstGeom prst="rect">
            <a:avLst/>
          </a:prstGeom>
        </p:spPr>
      </p:pic>
      <p:sp>
        <p:nvSpPr>
          <p:cNvPr id="15" name="TextBox 14">
            <a:extLst>
              <a:ext uri="{FF2B5EF4-FFF2-40B4-BE49-F238E27FC236}">
                <a16:creationId xmlns:a16="http://schemas.microsoft.com/office/drawing/2014/main" id="{0A9ACF31-BD9E-72D1-7C79-DABB883B81D9}"/>
              </a:ext>
            </a:extLst>
          </p:cNvPr>
          <p:cNvSpPr txBox="1"/>
          <p:nvPr/>
        </p:nvSpPr>
        <p:spPr>
          <a:xfrm>
            <a:off x="4064003" y="1588715"/>
            <a:ext cx="4480952" cy="2739211"/>
          </a:xfrm>
          <a:prstGeom prst="rect">
            <a:avLst/>
          </a:prstGeom>
          <a:noFill/>
        </p:spPr>
        <p:txBody>
          <a:bodyPr wrap="square" rtlCol="0">
            <a:spAutoFit/>
          </a:bodyPr>
          <a:lstStyle/>
          <a:p>
            <a:r>
              <a:rPr lang="en-GB" b="1" dirty="0"/>
              <a:t>Features that might indicate pneumonia:</a:t>
            </a:r>
          </a:p>
          <a:p>
            <a:pPr marL="285750" indent="-285750">
              <a:buFont typeface="Arial" panose="020B0604020202020204" pitchFamily="34" charset="0"/>
              <a:buChar char="•"/>
            </a:pPr>
            <a:r>
              <a:rPr lang="en-GB" sz="1400" dirty="0"/>
              <a:t>Consolidation (areas of white in the lung).</a:t>
            </a:r>
          </a:p>
          <a:p>
            <a:pPr marL="285750" indent="-285750">
              <a:buFont typeface="Arial" panose="020B0604020202020204" pitchFamily="34" charset="0"/>
              <a:buChar char="•"/>
            </a:pPr>
            <a:r>
              <a:rPr lang="en-GB" sz="1400" dirty="0"/>
              <a:t>Cavitation (Cavities in the lung).</a:t>
            </a:r>
          </a:p>
          <a:p>
            <a:pPr marL="285750" indent="-285750">
              <a:buFont typeface="Arial" panose="020B0604020202020204" pitchFamily="34" charset="0"/>
              <a:buChar char="•"/>
            </a:pPr>
            <a:r>
              <a:rPr lang="en-GB" sz="1400" dirty="0"/>
              <a:t>Air Bronchograms (alveoli filled with fluid making bronchi more visible and dark).</a:t>
            </a:r>
          </a:p>
          <a:p>
            <a:pPr marL="285750" indent="-285750">
              <a:buFont typeface="Arial" panose="020B0604020202020204" pitchFamily="34" charset="0"/>
              <a:buChar char="•"/>
            </a:pPr>
            <a:r>
              <a:rPr lang="en-GB" sz="1400" dirty="0"/>
              <a:t>Pleural Effusion (Nonspecific to pneumonia, excess fluid in the pleural space, the thin fluid filled space between two pulmonary pleurae of each lung).</a:t>
            </a:r>
          </a:p>
          <a:p>
            <a:pPr marL="285750" indent="-285750">
              <a:buFont typeface="Arial" panose="020B0604020202020204" pitchFamily="34" charset="0"/>
              <a:buChar char="•"/>
            </a:pPr>
            <a:r>
              <a:rPr lang="en-GB" sz="1400" dirty="0" err="1"/>
              <a:t>Preibronichal</a:t>
            </a:r>
            <a:r>
              <a:rPr lang="en-GB" sz="1400" dirty="0"/>
              <a:t> thickening.</a:t>
            </a:r>
          </a:p>
          <a:p>
            <a:pPr marL="285750" indent="-285750">
              <a:buFont typeface="Arial" panose="020B0604020202020204" pitchFamily="34" charset="0"/>
              <a:buChar char="•"/>
            </a:pPr>
            <a:r>
              <a:rPr lang="en-GB" sz="1400" dirty="0"/>
              <a:t>Volume loss (collapse of lung tissue).</a:t>
            </a:r>
          </a:p>
          <a:p>
            <a:pPr marL="285750" indent="-285750">
              <a:buFont typeface="Arial" panose="020B0604020202020204" pitchFamily="34" charset="0"/>
              <a:buChar char="•"/>
            </a:pPr>
            <a:r>
              <a:rPr lang="en-GB" sz="1400" dirty="0"/>
              <a:t>Interstitial patterns (more diffuse, reticular pattern).</a:t>
            </a:r>
          </a:p>
          <a:p>
            <a:pPr marL="285750" indent="-285750">
              <a:buFontTx/>
              <a:buChar char="-"/>
            </a:pPr>
            <a:endParaRPr lang="en-GB" sz="1400" dirty="0"/>
          </a:p>
        </p:txBody>
      </p:sp>
      <p:pic>
        <p:nvPicPr>
          <p:cNvPr id="19" name="Picture 18">
            <a:extLst>
              <a:ext uri="{FF2B5EF4-FFF2-40B4-BE49-F238E27FC236}">
                <a16:creationId xmlns:a16="http://schemas.microsoft.com/office/drawing/2014/main" id="{C7BDCB0B-C0FD-659A-5883-B53932DA74B2}"/>
              </a:ext>
            </a:extLst>
          </p:cNvPr>
          <p:cNvPicPr>
            <a:picLocks noChangeAspect="1"/>
          </p:cNvPicPr>
          <p:nvPr/>
        </p:nvPicPr>
        <p:blipFill>
          <a:blip r:embed="rId6"/>
          <a:stretch>
            <a:fillRect/>
          </a:stretch>
        </p:blipFill>
        <p:spPr>
          <a:xfrm>
            <a:off x="9092297" y="4052542"/>
            <a:ext cx="2323210" cy="2084428"/>
          </a:xfrm>
          <a:prstGeom prst="rect">
            <a:avLst/>
          </a:prstGeom>
        </p:spPr>
      </p:pic>
      <p:sp>
        <p:nvSpPr>
          <p:cNvPr id="21" name="TextBox 20">
            <a:extLst>
              <a:ext uri="{FF2B5EF4-FFF2-40B4-BE49-F238E27FC236}">
                <a16:creationId xmlns:a16="http://schemas.microsoft.com/office/drawing/2014/main" id="{2D7F08AE-F298-231D-68C2-11600C984AA9}"/>
              </a:ext>
            </a:extLst>
          </p:cNvPr>
          <p:cNvSpPr txBox="1"/>
          <p:nvPr/>
        </p:nvSpPr>
        <p:spPr>
          <a:xfrm>
            <a:off x="4069782" y="3956473"/>
            <a:ext cx="4748844" cy="307777"/>
          </a:xfrm>
          <a:prstGeom prst="rect">
            <a:avLst/>
          </a:prstGeom>
          <a:noFill/>
        </p:spPr>
        <p:txBody>
          <a:bodyPr wrap="square" rtlCol="0">
            <a:spAutoFit/>
          </a:bodyPr>
          <a:lstStyle/>
          <a:p>
            <a:pPr marL="285750" indent="-285750">
              <a:buFontTx/>
              <a:buChar char="-"/>
            </a:pPr>
            <a:endParaRPr lang="en-GB" sz="1400" dirty="0"/>
          </a:p>
        </p:txBody>
      </p:sp>
      <p:sp>
        <p:nvSpPr>
          <p:cNvPr id="22" name="TextBox 21">
            <a:extLst>
              <a:ext uri="{FF2B5EF4-FFF2-40B4-BE49-F238E27FC236}">
                <a16:creationId xmlns:a16="http://schemas.microsoft.com/office/drawing/2014/main" id="{CBE28AC6-B48A-47FA-25CA-BBA0A51A90C6}"/>
              </a:ext>
            </a:extLst>
          </p:cNvPr>
          <p:cNvSpPr txBox="1"/>
          <p:nvPr/>
        </p:nvSpPr>
        <p:spPr>
          <a:xfrm>
            <a:off x="4064003" y="4110361"/>
            <a:ext cx="5494962" cy="3293209"/>
          </a:xfrm>
          <a:prstGeom prst="rect">
            <a:avLst/>
          </a:prstGeom>
          <a:noFill/>
        </p:spPr>
        <p:txBody>
          <a:bodyPr wrap="square" rtlCol="0">
            <a:spAutoFit/>
          </a:bodyPr>
          <a:lstStyle/>
          <a:p>
            <a:r>
              <a:rPr lang="en-GB" b="1" dirty="0"/>
              <a:t>Considerations for pre-processing:</a:t>
            </a:r>
          </a:p>
          <a:p>
            <a:r>
              <a:rPr lang="en-GB" sz="1400" dirty="0"/>
              <a:t>Dataset as a whole:</a:t>
            </a:r>
          </a:p>
          <a:p>
            <a:pPr marL="285750" indent="-285750">
              <a:buFont typeface="Arial" panose="020B0604020202020204" pitchFamily="34" charset="0"/>
              <a:buChar char="•"/>
            </a:pPr>
            <a:r>
              <a:rPr lang="en-GB" sz="1400" dirty="0"/>
              <a:t>Clear Skew towards non-pneumonia Cases.</a:t>
            </a:r>
          </a:p>
          <a:p>
            <a:pPr marL="285750" indent="-285750">
              <a:buFont typeface="Arial" panose="020B0604020202020204" pitchFamily="34" charset="0"/>
              <a:buChar char="•"/>
            </a:pPr>
            <a:r>
              <a:rPr lang="en-GB" sz="1400" dirty="0"/>
              <a:t>Anomalies (quantity and severity).</a:t>
            </a:r>
          </a:p>
          <a:p>
            <a:r>
              <a:rPr lang="en-GB" sz="1400" dirty="0"/>
              <a:t>Image Information:</a:t>
            </a:r>
          </a:p>
          <a:p>
            <a:pPr marL="285750" indent="-285750">
              <a:buFont typeface="Arial" panose="020B0604020202020204" pitchFamily="34" charset="0"/>
              <a:buChar char="•"/>
            </a:pPr>
            <a:r>
              <a:rPr lang="en-GB" sz="1400" dirty="0"/>
              <a:t>Image transformation to prevent overfitting.</a:t>
            </a:r>
          </a:p>
          <a:p>
            <a:pPr marL="285750" indent="-285750">
              <a:buFont typeface="Arial" panose="020B0604020202020204" pitchFamily="34" charset="0"/>
              <a:buChar char="•"/>
            </a:pPr>
            <a:r>
              <a:rPr lang="en-GB" sz="1400" dirty="0"/>
              <a:t>Pixel density.</a:t>
            </a:r>
          </a:p>
          <a:p>
            <a:pPr marL="285750" indent="-285750">
              <a:buFont typeface="Arial" panose="020B0604020202020204" pitchFamily="34" charset="0"/>
              <a:buChar char="•"/>
            </a:pPr>
            <a:r>
              <a:rPr lang="en-GB" sz="1400" dirty="0"/>
              <a:t>Colour palette.</a:t>
            </a:r>
          </a:p>
          <a:p>
            <a:pPr marL="285750" indent="-285750">
              <a:buFont typeface="Arial" panose="020B0604020202020204" pitchFamily="34" charset="0"/>
              <a:buChar char="•"/>
            </a:pPr>
            <a:r>
              <a:rPr lang="en-GB" sz="1400" dirty="0"/>
              <a:t>Image Dimensions.</a:t>
            </a:r>
          </a:p>
          <a:p>
            <a:pPr marL="285750" indent="-285750">
              <a:buFont typeface="Arial" panose="020B0604020202020204" pitchFamily="34" charset="0"/>
              <a:buChar char="•"/>
            </a:pPr>
            <a:r>
              <a:rPr lang="en-GB" sz="1400" dirty="0"/>
              <a:t>Image Noise.</a:t>
            </a:r>
          </a:p>
          <a:p>
            <a:pPr marL="285750" indent="-285750">
              <a:buFont typeface="Arial" panose="020B0604020202020204" pitchFamily="34" charset="0"/>
              <a:buChar char="•"/>
            </a:pPr>
            <a:r>
              <a:rPr lang="en-GB" sz="1400" dirty="0"/>
              <a:t>Metadata Analysis.</a:t>
            </a:r>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endParaRPr lang="en-GB" b="1" dirty="0"/>
          </a:p>
          <a:p>
            <a:endParaRPr lang="en-GB" sz="1400" dirty="0"/>
          </a:p>
        </p:txBody>
      </p:sp>
    </p:spTree>
    <p:extLst>
      <p:ext uri="{BB962C8B-B14F-4D97-AF65-F5344CB8AC3E}">
        <p14:creationId xmlns:p14="http://schemas.microsoft.com/office/powerpoint/2010/main" val="34072897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D92A17-E404-0C36-777F-F26D822C30EE}"/>
              </a:ext>
            </a:extLst>
          </p:cNvPr>
          <p:cNvSpPr>
            <a:spLocks noGrp="1"/>
          </p:cNvSpPr>
          <p:nvPr>
            <p:ph type="title"/>
          </p:nvPr>
        </p:nvSpPr>
        <p:spPr>
          <a:xfrm>
            <a:off x="229496" y="737537"/>
            <a:ext cx="4230100" cy="3387497"/>
          </a:xfrm>
        </p:spPr>
        <p:txBody>
          <a:bodyPr anchor="b">
            <a:normAutofit/>
          </a:bodyPr>
          <a:lstStyle/>
          <a:p>
            <a:pPr algn="r"/>
            <a:r>
              <a:rPr lang="en-GB" sz="4000" dirty="0">
                <a:solidFill>
                  <a:srgbClr val="FFFFFF"/>
                </a:solidFill>
              </a:rPr>
              <a:t>Pre-Processing</a:t>
            </a:r>
          </a:p>
        </p:txBody>
      </p:sp>
      <p:sp>
        <p:nvSpPr>
          <p:cNvPr id="4" name="TextBox 3">
            <a:extLst>
              <a:ext uri="{FF2B5EF4-FFF2-40B4-BE49-F238E27FC236}">
                <a16:creationId xmlns:a16="http://schemas.microsoft.com/office/drawing/2014/main" id="{23238648-76A0-B9D7-2542-52B782CE08D9}"/>
              </a:ext>
            </a:extLst>
          </p:cNvPr>
          <p:cNvSpPr txBox="1"/>
          <p:nvPr/>
        </p:nvSpPr>
        <p:spPr>
          <a:xfrm>
            <a:off x="5689600" y="152400"/>
            <a:ext cx="4933950" cy="923330"/>
          </a:xfrm>
          <a:prstGeom prst="rect">
            <a:avLst/>
          </a:prstGeom>
          <a:noFill/>
        </p:spPr>
        <p:txBody>
          <a:bodyPr wrap="square" rtlCol="0">
            <a:spAutoFit/>
          </a:bodyPr>
          <a:lstStyle/>
          <a:p>
            <a:pPr marL="285750" indent="-285750">
              <a:buFont typeface="Arial" panose="020B0604020202020204" pitchFamily="34" charset="0"/>
              <a:buChar char="•"/>
            </a:pPr>
            <a:r>
              <a:rPr lang="en-GB" dirty="0"/>
              <a:t>Normalization of image dimensions</a:t>
            </a:r>
          </a:p>
          <a:p>
            <a:pPr marL="285750" indent="-285750">
              <a:buFont typeface="Arial" panose="020B0604020202020204" pitchFamily="34" charset="0"/>
              <a:buChar char="•"/>
            </a:pPr>
            <a:r>
              <a:rPr lang="en-GB" dirty="0"/>
              <a:t>Image Translations:</a:t>
            </a:r>
          </a:p>
          <a:p>
            <a:pPr marL="285750" indent="-285750">
              <a:buFont typeface="Arial" panose="020B0604020202020204" pitchFamily="34" charset="0"/>
              <a:buChar char="•"/>
            </a:pPr>
            <a:endParaRPr lang="en-GB" dirty="0"/>
          </a:p>
        </p:txBody>
      </p:sp>
      <p:pic>
        <p:nvPicPr>
          <p:cNvPr id="6" name="Picture 5">
            <a:extLst>
              <a:ext uri="{FF2B5EF4-FFF2-40B4-BE49-F238E27FC236}">
                <a16:creationId xmlns:a16="http://schemas.microsoft.com/office/drawing/2014/main" id="{D402B333-7528-FD1E-FDD2-BCF46CBDB0D7}"/>
              </a:ext>
            </a:extLst>
          </p:cNvPr>
          <p:cNvPicPr>
            <a:picLocks noChangeAspect="1"/>
          </p:cNvPicPr>
          <p:nvPr/>
        </p:nvPicPr>
        <p:blipFill>
          <a:blip r:embed="rId2"/>
          <a:stretch>
            <a:fillRect/>
          </a:stretch>
        </p:blipFill>
        <p:spPr>
          <a:xfrm>
            <a:off x="5689600" y="895911"/>
            <a:ext cx="6419850" cy="1140445"/>
          </a:xfrm>
          <a:prstGeom prst="rect">
            <a:avLst/>
          </a:prstGeom>
        </p:spPr>
      </p:pic>
      <p:sp>
        <p:nvSpPr>
          <p:cNvPr id="7" name="TextBox 6">
            <a:extLst>
              <a:ext uri="{FF2B5EF4-FFF2-40B4-BE49-F238E27FC236}">
                <a16:creationId xmlns:a16="http://schemas.microsoft.com/office/drawing/2014/main" id="{A27EC484-A479-7601-366B-26A3F2D5E9FA}"/>
              </a:ext>
            </a:extLst>
          </p:cNvPr>
          <p:cNvSpPr txBox="1"/>
          <p:nvPr/>
        </p:nvSpPr>
        <p:spPr>
          <a:xfrm>
            <a:off x="5689600" y="2318202"/>
            <a:ext cx="6337300" cy="2862322"/>
          </a:xfrm>
          <a:prstGeom prst="rect">
            <a:avLst/>
          </a:prstGeom>
          <a:noFill/>
        </p:spPr>
        <p:txBody>
          <a:bodyPr wrap="square" rtlCol="0">
            <a:spAutoFit/>
          </a:bodyPr>
          <a:lstStyle/>
          <a:p>
            <a:pPr marL="285750" indent="-285750">
              <a:buFont typeface="Arial" panose="020B0604020202020204" pitchFamily="34" charset="0"/>
              <a:buChar char="•"/>
            </a:pPr>
            <a:r>
              <a:rPr lang="en-GB" dirty="0"/>
              <a:t>Colour palette verification (greyscale).</a:t>
            </a:r>
          </a:p>
          <a:p>
            <a:pPr marL="285750" indent="-285750">
              <a:buFont typeface="Arial" panose="020B0604020202020204" pitchFamily="34" charset="0"/>
              <a:buChar char="•"/>
            </a:pPr>
            <a:r>
              <a:rPr lang="en-GB" dirty="0"/>
              <a:t>Image Generator:</a:t>
            </a:r>
          </a:p>
          <a:p>
            <a:pPr marL="742950" lvl="1" indent="-285750">
              <a:buFont typeface="Arial" panose="020B0604020202020204" pitchFamily="34" charset="0"/>
              <a:buChar char="•"/>
            </a:pPr>
            <a:r>
              <a:rPr lang="en-GB" dirty="0"/>
              <a:t>This will apply the Translations and any further transformations to the dataset, drawing data from a given directory.</a:t>
            </a:r>
          </a:p>
          <a:p>
            <a:pPr marL="742950" lvl="1" indent="-285750">
              <a:buFont typeface="Arial" panose="020B0604020202020204" pitchFamily="34" charset="0"/>
              <a:buChar char="•"/>
            </a:pPr>
            <a:r>
              <a:rPr lang="en-GB" dirty="0"/>
              <a:t>Also defines the type of class (binary) and the subset of the data (training or validation).</a:t>
            </a:r>
          </a:p>
          <a:p>
            <a:pPr marL="742950" lvl="1"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15" name="Picture 14">
            <a:extLst>
              <a:ext uri="{FF2B5EF4-FFF2-40B4-BE49-F238E27FC236}">
                <a16:creationId xmlns:a16="http://schemas.microsoft.com/office/drawing/2014/main" id="{BF67A955-433D-3830-AAD0-869FF4B3AE50}"/>
              </a:ext>
            </a:extLst>
          </p:cNvPr>
          <p:cNvPicPr>
            <a:picLocks noChangeAspect="1"/>
          </p:cNvPicPr>
          <p:nvPr/>
        </p:nvPicPr>
        <p:blipFill>
          <a:blip r:embed="rId3"/>
          <a:stretch>
            <a:fillRect/>
          </a:stretch>
        </p:blipFill>
        <p:spPr>
          <a:xfrm>
            <a:off x="6354722" y="4307688"/>
            <a:ext cx="4960978" cy="2431772"/>
          </a:xfrm>
          <a:prstGeom prst="rect">
            <a:avLst/>
          </a:prstGeom>
        </p:spPr>
      </p:pic>
    </p:spTree>
    <p:extLst>
      <p:ext uri="{BB962C8B-B14F-4D97-AF65-F5344CB8AC3E}">
        <p14:creationId xmlns:p14="http://schemas.microsoft.com/office/powerpoint/2010/main" val="16110405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57F6FE-C74D-61C8-0207-207FE6A7A6CF}"/>
              </a:ext>
            </a:extLst>
          </p:cNvPr>
          <p:cNvSpPr>
            <a:spLocks noGrp="1"/>
          </p:cNvSpPr>
          <p:nvPr>
            <p:ph type="title"/>
          </p:nvPr>
        </p:nvSpPr>
        <p:spPr>
          <a:xfrm>
            <a:off x="273946" y="2984583"/>
            <a:ext cx="4230100" cy="1472369"/>
          </a:xfrm>
        </p:spPr>
        <p:txBody>
          <a:bodyPr anchor="b">
            <a:normAutofit/>
          </a:bodyPr>
          <a:lstStyle/>
          <a:p>
            <a:pPr algn="r"/>
            <a:r>
              <a:rPr lang="en-GB" sz="4000" dirty="0">
                <a:solidFill>
                  <a:srgbClr val="FFFFFF"/>
                </a:solidFill>
              </a:rPr>
              <a:t>Model Selection</a:t>
            </a:r>
            <a:br>
              <a:rPr lang="en-GB" sz="4000" dirty="0">
                <a:solidFill>
                  <a:srgbClr val="FFFFFF"/>
                </a:solidFill>
              </a:rPr>
            </a:br>
            <a:endParaRPr lang="en-GB" sz="4000" dirty="0">
              <a:solidFill>
                <a:srgbClr val="FFFFFF"/>
              </a:solidFill>
            </a:endParaRPr>
          </a:p>
        </p:txBody>
      </p:sp>
      <p:sp>
        <p:nvSpPr>
          <p:cNvPr id="3" name="Content Placeholder 2">
            <a:extLst>
              <a:ext uri="{FF2B5EF4-FFF2-40B4-BE49-F238E27FC236}">
                <a16:creationId xmlns:a16="http://schemas.microsoft.com/office/drawing/2014/main" id="{F76BA078-9245-2DEE-7DC3-EF0BDD9516F0}"/>
              </a:ext>
            </a:extLst>
          </p:cNvPr>
          <p:cNvSpPr>
            <a:spLocks noGrp="1"/>
          </p:cNvSpPr>
          <p:nvPr>
            <p:ph idx="1"/>
          </p:nvPr>
        </p:nvSpPr>
        <p:spPr>
          <a:xfrm>
            <a:off x="5576079" y="132749"/>
            <a:ext cx="6508403" cy="6477000"/>
          </a:xfrm>
        </p:spPr>
        <p:txBody>
          <a:bodyPr anchor="ctr">
            <a:normAutofit lnSpcReduction="10000"/>
          </a:bodyPr>
          <a:lstStyle/>
          <a:p>
            <a:pPr marL="0" indent="0">
              <a:buNone/>
            </a:pPr>
            <a:r>
              <a:rPr lang="en-GB" sz="2000" b="1" dirty="0"/>
              <a:t>Computational Benefits and Cost:</a:t>
            </a:r>
          </a:p>
          <a:p>
            <a:r>
              <a:rPr lang="en-GB" sz="2000" dirty="0"/>
              <a:t>Low computational cost.</a:t>
            </a:r>
          </a:p>
          <a:p>
            <a:r>
              <a:rPr lang="en-GB" sz="2000" dirty="0"/>
              <a:t>High efficiency.</a:t>
            </a:r>
          </a:p>
          <a:p>
            <a:r>
              <a:rPr lang="en-GB" sz="2000" dirty="0"/>
              <a:t>Low training time.</a:t>
            </a:r>
          </a:p>
          <a:p>
            <a:r>
              <a:rPr lang="en-GB" sz="2000" dirty="0"/>
              <a:t>Robustness / generalization.</a:t>
            </a:r>
          </a:p>
          <a:p>
            <a:r>
              <a:rPr lang="en-GB" sz="2000" dirty="0"/>
              <a:t>Scalability.</a:t>
            </a:r>
          </a:p>
          <a:p>
            <a:pPr marL="0" indent="0">
              <a:buNone/>
            </a:pPr>
            <a:r>
              <a:rPr lang="en-GB" sz="2000" b="1" dirty="0"/>
              <a:t>Correct model for the dataset:</a:t>
            </a:r>
          </a:p>
          <a:p>
            <a:r>
              <a:rPr lang="en-GB" sz="2000" dirty="0"/>
              <a:t>Can identify subtle features in the chest x-rays.</a:t>
            </a:r>
          </a:p>
          <a:p>
            <a:r>
              <a:rPr lang="en-GB" sz="2000" dirty="0"/>
              <a:t>Likelihood to experience overfitting.</a:t>
            </a:r>
          </a:p>
          <a:p>
            <a:pPr marL="0" indent="0">
              <a:buNone/>
            </a:pPr>
            <a:r>
              <a:rPr lang="en-GB" sz="2000" b="1" dirty="0"/>
              <a:t>Knowledge required:</a:t>
            </a:r>
          </a:p>
          <a:p>
            <a:r>
              <a:rPr lang="en-GB" sz="2000" dirty="0"/>
              <a:t>Reduction in complexity where possible through packages such as </a:t>
            </a:r>
            <a:r>
              <a:rPr lang="en-GB" sz="2000" dirty="0" err="1"/>
              <a:t>tensorflow.keras</a:t>
            </a:r>
            <a:r>
              <a:rPr lang="en-GB" sz="2000" dirty="0"/>
              <a:t>.</a:t>
            </a:r>
          </a:p>
          <a:p>
            <a:r>
              <a:rPr lang="en-GB" sz="2000" dirty="0"/>
              <a:t>Amount of work needed post training to get model results desired such as parameter tuning.</a:t>
            </a:r>
          </a:p>
          <a:p>
            <a:r>
              <a:rPr lang="en-GB" sz="2000" dirty="0"/>
              <a:t> Ability to integrate with other models.</a:t>
            </a:r>
          </a:p>
          <a:p>
            <a:r>
              <a:rPr lang="en-GB" sz="2000" dirty="0"/>
              <a:t>Maintenance &amp; further training.</a:t>
            </a:r>
          </a:p>
          <a:p>
            <a:r>
              <a:rPr lang="en-GB" sz="2000" dirty="0"/>
              <a:t>Support costs.</a:t>
            </a:r>
          </a:p>
          <a:p>
            <a:endParaRPr lang="en-GB" sz="2000" dirty="0"/>
          </a:p>
          <a:p>
            <a:endParaRPr lang="en-GB" sz="2000" dirty="0"/>
          </a:p>
        </p:txBody>
      </p:sp>
    </p:spTree>
    <p:extLst>
      <p:ext uri="{BB962C8B-B14F-4D97-AF65-F5344CB8AC3E}">
        <p14:creationId xmlns:p14="http://schemas.microsoft.com/office/powerpoint/2010/main" val="16617413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364964-DB19-0C3E-C87D-C04D236D1765}"/>
              </a:ext>
            </a:extLst>
          </p:cNvPr>
          <p:cNvSpPr>
            <a:spLocks noGrp="1"/>
          </p:cNvSpPr>
          <p:nvPr>
            <p:ph type="title"/>
          </p:nvPr>
        </p:nvSpPr>
        <p:spPr>
          <a:xfrm>
            <a:off x="466722" y="586855"/>
            <a:ext cx="3201366" cy="3387497"/>
          </a:xfrm>
        </p:spPr>
        <p:txBody>
          <a:bodyPr anchor="b">
            <a:normAutofit/>
          </a:bodyPr>
          <a:lstStyle/>
          <a:p>
            <a:pPr algn="r"/>
            <a:r>
              <a:rPr lang="en-GB" sz="4000" dirty="0">
                <a:solidFill>
                  <a:srgbClr val="FFFFFF"/>
                </a:solidFill>
              </a:rPr>
              <a:t>Capsule Networks</a:t>
            </a:r>
          </a:p>
        </p:txBody>
      </p:sp>
      <p:sp>
        <p:nvSpPr>
          <p:cNvPr id="3" name="Content Placeholder 2">
            <a:extLst>
              <a:ext uri="{FF2B5EF4-FFF2-40B4-BE49-F238E27FC236}">
                <a16:creationId xmlns:a16="http://schemas.microsoft.com/office/drawing/2014/main" id="{CC3288DF-BB1C-A49E-F39B-18291DA78684}"/>
              </a:ext>
            </a:extLst>
          </p:cNvPr>
          <p:cNvSpPr>
            <a:spLocks noGrp="1"/>
          </p:cNvSpPr>
          <p:nvPr>
            <p:ph idx="1"/>
          </p:nvPr>
        </p:nvSpPr>
        <p:spPr>
          <a:xfrm>
            <a:off x="4810259" y="649480"/>
            <a:ext cx="6555347" cy="5546047"/>
          </a:xfrm>
        </p:spPr>
        <p:txBody>
          <a:bodyPr anchor="ctr">
            <a:normAutofit/>
          </a:bodyPr>
          <a:lstStyle/>
          <a:p>
            <a:r>
              <a:rPr lang="en-GB" sz="2000" dirty="0"/>
              <a:t>A capsule network is an experimental type of Artificial Neural Network (ANN).</a:t>
            </a:r>
          </a:p>
          <a:p>
            <a:r>
              <a:rPr lang="en-GB" sz="2000" dirty="0"/>
              <a:t>Normal ANN’s struggle with understanding spatial hierarchy between objects().</a:t>
            </a:r>
          </a:p>
          <a:p>
            <a:r>
              <a:rPr lang="en-GB" sz="2000" dirty="0"/>
              <a:t>To fix this problem, capsule networks use groups of neurons called capsules which are especially good at maintaining spatial relationships between different features of a relationship().</a:t>
            </a:r>
          </a:p>
          <a:p>
            <a:r>
              <a:rPr lang="en-GB" sz="2000" dirty="0"/>
              <a:t>Within this ANN, there are multiple layers of capsules.</a:t>
            </a:r>
          </a:p>
          <a:p>
            <a:r>
              <a:rPr lang="en-GB" sz="2000" dirty="0"/>
              <a:t>Uses dynamic routing of traffic.</a:t>
            </a:r>
          </a:p>
          <a:p>
            <a:r>
              <a:rPr lang="en-GB" sz="2000" dirty="0"/>
              <a:t>Although exciting, these types of neural network are still very experimental and have little support among libraries such as </a:t>
            </a:r>
            <a:r>
              <a:rPr lang="en-GB" sz="2000" dirty="0" err="1"/>
              <a:t>keras</a:t>
            </a:r>
            <a:r>
              <a:rPr lang="en-GB" sz="2000" dirty="0"/>
              <a:t>, requiring a more complex understanding in order to use and fine tune.</a:t>
            </a:r>
          </a:p>
          <a:p>
            <a:r>
              <a:rPr lang="en-GB" sz="2000" dirty="0"/>
              <a:t>Capsule networks are more computationally intensive than traditional neural networks, and have large scalability issues.</a:t>
            </a:r>
          </a:p>
        </p:txBody>
      </p:sp>
    </p:spTree>
    <p:extLst>
      <p:ext uri="{BB962C8B-B14F-4D97-AF65-F5344CB8AC3E}">
        <p14:creationId xmlns:p14="http://schemas.microsoft.com/office/powerpoint/2010/main" val="31018149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F6FE-C74D-61C8-0207-207FE6A7A6CF}"/>
              </a:ext>
            </a:extLst>
          </p:cNvPr>
          <p:cNvSpPr>
            <a:spLocks noGrp="1"/>
          </p:cNvSpPr>
          <p:nvPr>
            <p:ph type="title"/>
          </p:nvPr>
        </p:nvSpPr>
        <p:spPr>
          <a:xfrm>
            <a:off x="466722" y="586855"/>
            <a:ext cx="3201366" cy="3387497"/>
          </a:xfrm>
        </p:spPr>
        <p:txBody>
          <a:bodyPr anchor="b">
            <a:normAutofit/>
          </a:bodyPr>
          <a:lstStyle/>
          <a:p>
            <a:pPr algn="r"/>
            <a:r>
              <a:rPr lang="en-GB" sz="4000" dirty="0">
                <a:solidFill>
                  <a:srgbClr val="FFFFFF"/>
                </a:solidFill>
              </a:rPr>
              <a:t>Convolutional Neural Networks</a:t>
            </a:r>
          </a:p>
        </p:txBody>
      </p:sp>
      <p:sp>
        <p:nvSpPr>
          <p:cNvPr id="3" name="Content Placeholder 2">
            <a:extLst>
              <a:ext uri="{FF2B5EF4-FFF2-40B4-BE49-F238E27FC236}">
                <a16:creationId xmlns:a16="http://schemas.microsoft.com/office/drawing/2014/main" id="{F76BA078-9245-2DEE-7DC3-EF0BDD9516F0}"/>
              </a:ext>
            </a:extLst>
          </p:cNvPr>
          <p:cNvSpPr>
            <a:spLocks noGrp="1"/>
          </p:cNvSpPr>
          <p:nvPr>
            <p:ph idx="1"/>
          </p:nvPr>
        </p:nvSpPr>
        <p:spPr>
          <a:xfrm>
            <a:off x="4447914" y="-1230719"/>
            <a:ext cx="7330941" cy="6837724"/>
          </a:xfrm>
        </p:spPr>
        <p:txBody>
          <a:bodyPr anchor="ctr">
            <a:normAutofit/>
          </a:bodyPr>
          <a:lstStyle/>
          <a:p>
            <a:r>
              <a:rPr lang="en-GB" sz="1800" dirty="0"/>
              <a:t>A type of deep learning algorithm that’s good at processing information with a grid like topology.</a:t>
            </a:r>
          </a:p>
          <a:p>
            <a:r>
              <a:rPr lang="en-GB" sz="1800" dirty="0"/>
              <a:t>Images are converted into grids which then allows the algorithm to convolve over, generating feature maps which indicate a true or false value in binary classification.</a:t>
            </a:r>
          </a:p>
          <a:p>
            <a:r>
              <a:rPr lang="en-GB" sz="1800" dirty="0"/>
              <a:t>Pooling takes individual samples and summarises them based on a frame value.</a:t>
            </a:r>
          </a:p>
          <a:p>
            <a:r>
              <a:rPr lang="en-GB" sz="1800" dirty="0"/>
              <a:t>Activation functions take the pooled data outputted from the previous layers, and determines which data is passed to the proceeding layer.</a:t>
            </a:r>
          </a:p>
          <a:p>
            <a:r>
              <a:rPr lang="en-GB" sz="1800" dirty="0"/>
              <a:t>Dense layers calculate a weighted sum of its inputs to help with decisions or predictions</a:t>
            </a:r>
          </a:p>
          <a:p>
            <a:r>
              <a:rPr lang="en-GB" sz="1800" dirty="0"/>
              <a:t>Dropout Layers regularize the data by periodically 0’ing output from neurons to prevent co learning, encouraging learning different paths through neuron activation.</a:t>
            </a:r>
          </a:p>
        </p:txBody>
      </p:sp>
      <p:pic>
        <p:nvPicPr>
          <p:cNvPr id="5" name="Picture 4">
            <a:extLst>
              <a:ext uri="{FF2B5EF4-FFF2-40B4-BE49-F238E27FC236}">
                <a16:creationId xmlns:a16="http://schemas.microsoft.com/office/drawing/2014/main" id="{52E7F3BD-10F4-5190-7D97-2B86A6E3BF14}"/>
              </a:ext>
            </a:extLst>
          </p:cNvPr>
          <p:cNvPicPr>
            <a:picLocks noChangeAspect="1"/>
          </p:cNvPicPr>
          <p:nvPr/>
        </p:nvPicPr>
        <p:blipFill>
          <a:blip r:embed="rId3"/>
          <a:stretch>
            <a:fillRect/>
          </a:stretch>
        </p:blipFill>
        <p:spPr>
          <a:xfrm>
            <a:off x="8180102" y="4190916"/>
            <a:ext cx="3803802" cy="2373674"/>
          </a:xfrm>
          <a:prstGeom prst="rect">
            <a:avLst/>
          </a:prstGeom>
        </p:spPr>
      </p:pic>
      <p:sp>
        <p:nvSpPr>
          <p:cNvPr id="6" name="TextBox 5">
            <a:extLst>
              <a:ext uri="{FF2B5EF4-FFF2-40B4-BE49-F238E27FC236}">
                <a16:creationId xmlns:a16="http://schemas.microsoft.com/office/drawing/2014/main" id="{F4AEC55B-FA74-7FD6-205C-4BD6E4036EB9}"/>
              </a:ext>
            </a:extLst>
          </p:cNvPr>
          <p:cNvSpPr txBox="1"/>
          <p:nvPr/>
        </p:nvSpPr>
        <p:spPr>
          <a:xfrm>
            <a:off x="8357193" y="6542018"/>
            <a:ext cx="3449620" cy="338554"/>
          </a:xfrm>
          <a:prstGeom prst="rect">
            <a:avLst/>
          </a:prstGeom>
          <a:noFill/>
        </p:spPr>
        <p:txBody>
          <a:bodyPr wrap="square" rtlCol="0">
            <a:spAutoFit/>
          </a:bodyPr>
          <a:lstStyle/>
          <a:p>
            <a:pPr algn="ctr"/>
            <a:r>
              <a:rPr lang="en-GB" sz="800" dirty="0"/>
              <a:t>M.T. McCann Et al,. (2017) Convolutional Neural Networks Inverse Problems in Imaging: a Review, IEEE Signal Processing Magazine, 34, 85-95</a:t>
            </a:r>
          </a:p>
        </p:txBody>
      </p:sp>
      <p:pic>
        <p:nvPicPr>
          <p:cNvPr id="9" name="Picture 8" descr="A diagram of a network">
            <a:extLst>
              <a:ext uri="{FF2B5EF4-FFF2-40B4-BE49-F238E27FC236}">
                <a16:creationId xmlns:a16="http://schemas.microsoft.com/office/drawing/2014/main" id="{BA60EDCB-40D7-5DA4-0A88-C84462A22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701" y="4356016"/>
            <a:ext cx="3339650" cy="2003790"/>
          </a:xfrm>
          <a:prstGeom prst="rect">
            <a:avLst/>
          </a:prstGeom>
        </p:spPr>
      </p:pic>
      <p:sp>
        <p:nvSpPr>
          <p:cNvPr id="11" name="TextBox 10">
            <a:extLst>
              <a:ext uri="{FF2B5EF4-FFF2-40B4-BE49-F238E27FC236}">
                <a16:creationId xmlns:a16="http://schemas.microsoft.com/office/drawing/2014/main" id="{66627DBE-57DB-883E-18DF-ADD183162F6B}"/>
              </a:ext>
            </a:extLst>
          </p:cNvPr>
          <p:cNvSpPr txBox="1"/>
          <p:nvPr/>
        </p:nvSpPr>
        <p:spPr>
          <a:xfrm>
            <a:off x="4011899" y="6359806"/>
            <a:ext cx="4276080" cy="523220"/>
          </a:xfrm>
          <a:prstGeom prst="rect">
            <a:avLst/>
          </a:prstGeom>
          <a:noFill/>
        </p:spPr>
        <p:txBody>
          <a:bodyPr wrap="square" rtlCol="0">
            <a:spAutoFit/>
          </a:bodyPr>
          <a:lstStyle/>
          <a:p>
            <a:pPr algn="ctr"/>
            <a:r>
              <a:rPr lang="en-GB" sz="800" dirty="0"/>
              <a:t>S. Premanand (2021) Convolution Neural Network – CNN Illustrated with 1-D ECG Signal, </a:t>
            </a:r>
            <a:r>
              <a:rPr lang="en-GB" sz="800" dirty="0" err="1"/>
              <a:t>AnalyticsVidhya</a:t>
            </a:r>
            <a:br>
              <a:rPr lang="en-GB" sz="800" dirty="0"/>
            </a:br>
            <a:r>
              <a:rPr lang="en-GB" sz="600" dirty="0"/>
              <a:t>https://www.analyticsvidhya.com/blog/2021/07/convolution-neural-network-the-base-for-many-deep-learning-algorithms-cnn-illustrated-by-1-d-ecg-signal-physionet/</a:t>
            </a:r>
            <a:endParaRPr lang="en-GB" sz="800" dirty="0"/>
          </a:p>
        </p:txBody>
      </p:sp>
    </p:spTree>
    <p:extLst>
      <p:ext uri="{BB962C8B-B14F-4D97-AF65-F5344CB8AC3E}">
        <p14:creationId xmlns:p14="http://schemas.microsoft.com/office/powerpoint/2010/main" val="13358414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4DC36C0-3116-6562-003E-7C3BCB0B5EB4}"/>
              </a:ext>
            </a:extLst>
          </p:cNvPr>
          <p:cNvSpPr>
            <a:spLocks noGrp="1"/>
          </p:cNvSpPr>
          <p:nvPr>
            <p:ph type="title"/>
          </p:nvPr>
        </p:nvSpPr>
        <p:spPr>
          <a:xfrm>
            <a:off x="699713" y="248038"/>
            <a:ext cx="7063721" cy="1159200"/>
          </a:xfrm>
        </p:spPr>
        <p:txBody>
          <a:bodyPr vert="horz" lIns="91440" tIns="45720" rIns="91440" bIns="45720" rtlCol="0" anchor="ctr">
            <a:normAutofit fontScale="90000"/>
          </a:bodyPr>
          <a:lstStyle/>
          <a:p>
            <a:r>
              <a:rPr lang="en-US" sz="4000" kern="1200" dirty="0">
                <a:solidFill>
                  <a:srgbClr val="FFFFFF"/>
                </a:solidFill>
                <a:latin typeface="+mj-lt"/>
                <a:ea typeface="+mj-ea"/>
                <a:cs typeface="+mj-cs"/>
              </a:rPr>
              <a:t>CNN Layers Explained: Conv2D, maxpooling2D, Dense</a:t>
            </a:r>
          </a:p>
        </p:txBody>
      </p:sp>
      <p:pic>
        <p:nvPicPr>
          <p:cNvPr id="7" name="Picture 6" descr="A diagram of a grid">
            <a:extLst>
              <a:ext uri="{FF2B5EF4-FFF2-40B4-BE49-F238E27FC236}">
                <a16:creationId xmlns:a16="http://schemas.microsoft.com/office/drawing/2014/main" id="{A48AF6BC-2FE1-7B10-A4B0-83315AE6AD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525" y="2302976"/>
            <a:ext cx="2735775" cy="2735775"/>
          </a:xfrm>
          <a:prstGeom prst="rect">
            <a:avLst/>
          </a:prstGeom>
        </p:spPr>
      </p:pic>
      <p:sp>
        <p:nvSpPr>
          <p:cNvPr id="9" name="TextBox 8">
            <a:extLst>
              <a:ext uri="{FF2B5EF4-FFF2-40B4-BE49-F238E27FC236}">
                <a16:creationId xmlns:a16="http://schemas.microsoft.com/office/drawing/2014/main" id="{34F829AE-2529-D3C5-5D28-F78F2E54DE1B}"/>
              </a:ext>
            </a:extLst>
          </p:cNvPr>
          <p:cNvSpPr txBox="1"/>
          <p:nvPr/>
        </p:nvSpPr>
        <p:spPr>
          <a:xfrm>
            <a:off x="299525" y="5240489"/>
            <a:ext cx="2735775" cy="707886"/>
          </a:xfrm>
          <a:prstGeom prst="rect">
            <a:avLst/>
          </a:prstGeom>
          <a:noFill/>
        </p:spPr>
        <p:txBody>
          <a:bodyPr wrap="square" rtlCol="0">
            <a:spAutoFit/>
          </a:bodyPr>
          <a:lstStyle/>
          <a:p>
            <a:pPr algn="ctr"/>
            <a:r>
              <a:rPr lang="en-GB" sz="800" dirty="0"/>
              <a:t>A. </a:t>
            </a:r>
            <a:r>
              <a:rPr lang="en-GB" sz="800" dirty="0" err="1"/>
              <a:t>Thevenot</a:t>
            </a:r>
            <a:r>
              <a:rPr lang="en-GB" sz="800" dirty="0"/>
              <a:t> (2020) Conv2D: Finally Understand What Happens in the Forward Pass, Medium </a:t>
            </a:r>
            <a:br>
              <a:rPr lang="en-GB" sz="800" dirty="0"/>
            </a:br>
            <a:r>
              <a:rPr lang="en-GB" sz="800" dirty="0"/>
              <a:t>https://towardsdatascience.com/conv2d-to-finally-understand-what-happens-in-the-forward-pass-1bbaafb0b148</a:t>
            </a:r>
          </a:p>
        </p:txBody>
      </p:sp>
      <p:pic>
        <p:nvPicPr>
          <p:cNvPr id="2" name="Picture 2" descr="Max Pooling Layer | NumPyNet">
            <a:extLst>
              <a:ext uri="{FF2B5EF4-FFF2-40B4-BE49-F238E27FC236}">
                <a16:creationId xmlns:a16="http://schemas.microsoft.com/office/drawing/2014/main" id="{159EACF2-F948-4193-9CB1-2995F4A4AA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2671605"/>
            <a:ext cx="3403600" cy="15147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779348-FE3D-86AC-3DB0-C8B4C1A8594F}"/>
              </a:ext>
            </a:extLst>
          </p:cNvPr>
          <p:cNvSpPr txBox="1"/>
          <p:nvPr/>
        </p:nvSpPr>
        <p:spPr>
          <a:xfrm>
            <a:off x="3035300" y="5240489"/>
            <a:ext cx="4543772" cy="338554"/>
          </a:xfrm>
          <a:prstGeom prst="rect">
            <a:avLst/>
          </a:prstGeom>
          <a:noFill/>
        </p:spPr>
        <p:txBody>
          <a:bodyPr wrap="square" rtlCol="0">
            <a:spAutoFit/>
          </a:bodyPr>
          <a:lstStyle/>
          <a:p>
            <a:pPr algn="ctr"/>
            <a:r>
              <a:rPr lang="en-GB" sz="800" dirty="0" err="1"/>
              <a:t>NumPtNet</a:t>
            </a:r>
            <a:r>
              <a:rPr lang="en-GB" sz="800" dirty="0"/>
              <a:t>, Max Pooling Layer</a:t>
            </a:r>
          </a:p>
          <a:p>
            <a:pPr algn="ctr"/>
            <a:r>
              <a:rPr lang="en-GB" sz="800" dirty="0"/>
              <a:t>https://nico-curti.github.io/NumPyNet/NumPyNet/layers/maxpool_layer.html</a:t>
            </a:r>
          </a:p>
        </p:txBody>
      </p:sp>
      <p:pic>
        <p:nvPicPr>
          <p:cNvPr id="4" name="Picture 2">
            <a:extLst>
              <a:ext uri="{FF2B5EF4-FFF2-40B4-BE49-F238E27FC236}">
                <a16:creationId xmlns:a16="http://schemas.microsoft.com/office/drawing/2014/main" id="{4E4E465F-949B-5C3C-D91B-9FACDA0088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235" y="2671605"/>
            <a:ext cx="4068240" cy="19896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CC9A22-D5B5-852A-ADB2-B50356008751}"/>
              </a:ext>
            </a:extLst>
          </p:cNvPr>
          <p:cNvSpPr txBox="1"/>
          <p:nvPr/>
        </p:nvSpPr>
        <p:spPr>
          <a:xfrm>
            <a:off x="7169150" y="5238843"/>
            <a:ext cx="5022850" cy="215444"/>
          </a:xfrm>
          <a:prstGeom prst="rect">
            <a:avLst/>
          </a:prstGeom>
          <a:noFill/>
        </p:spPr>
        <p:txBody>
          <a:bodyPr wrap="square" rtlCol="0">
            <a:spAutoFit/>
          </a:bodyPr>
          <a:lstStyle/>
          <a:p>
            <a:pPr algn="ctr"/>
            <a:r>
              <a:rPr lang="en-GB" sz="800" dirty="0"/>
              <a:t>Y.D. Wang et al,. (2021) Deep Learning in Pore Scale Imaging and </a:t>
            </a:r>
            <a:r>
              <a:rPr lang="en-GB" sz="800" dirty="0" err="1"/>
              <a:t>Modeling</a:t>
            </a:r>
            <a:r>
              <a:rPr lang="en-GB" sz="800" dirty="0"/>
              <a:t>, Earth-Science Reviews, 215</a:t>
            </a:r>
          </a:p>
        </p:txBody>
      </p:sp>
    </p:spTree>
    <p:extLst>
      <p:ext uri="{BB962C8B-B14F-4D97-AF65-F5344CB8AC3E}">
        <p14:creationId xmlns:p14="http://schemas.microsoft.com/office/powerpoint/2010/main" val="35122054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544</TotalTime>
  <Words>2119</Words>
  <Application>Microsoft Office PowerPoint</Application>
  <PresentationFormat>Widescreen</PresentationFormat>
  <Paragraphs>209</Paragraphs>
  <Slides>19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Aptos Display</vt:lpstr>
      <vt:lpstr>Arial</vt:lpstr>
      <vt:lpstr>Söhne</vt:lpstr>
      <vt:lpstr>Office Theme</vt:lpstr>
      <vt:lpstr>100476935</vt:lpstr>
      <vt:lpstr>The Chosen Dataset</vt:lpstr>
      <vt:lpstr>Project Prerequisites</vt:lpstr>
      <vt:lpstr>Exploratory Data Analysis</vt:lpstr>
      <vt:lpstr>Pre-Processing</vt:lpstr>
      <vt:lpstr>Model Selection </vt:lpstr>
      <vt:lpstr>Capsule Networks</vt:lpstr>
      <vt:lpstr>Convolutional Neural Networks</vt:lpstr>
      <vt:lpstr>CNN Layers Explained: Conv2D, maxpooling2D, Dense</vt:lpstr>
      <vt:lpstr>Aside: The vanishing gradient problem</vt:lpstr>
      <vt:lpstr>CNN Layers Explained: Dropout</vt:lpstr>
      <vt:lpstr>CNN methods: Adam Optimizer</vt:lpstr>
      <vt:lpstr>CNN methods: Activation Functions </vt:lpstr>
      <vt:lpstr>Transfer Learning with Pre-Trained Models</vt:lpstr>
      <vt:lpstr>Initial Models Built</vt:lpstr>
      <vt:lpstr>Initial Model Results</vt:lpstr>
      <vt:lpstr>Possible Model Improvements:</vt:lpstr>
      <vt:lpstr>Improved Model Results:</vt:lpstr>
      <vt:lpstr>Conclusions &amp; Further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 Douglas</dc:creator>
  <cp:lastModifiedBy>Josh Douglas</cp:lastModifiedBy>
  <cp:revision>5</cp:revision>
  <dcterms:created xsi:type="dcterms:W3CDTF">2024-04-18T12:48:52Z</dcterms:created>
  <dcterms:modified xsi:type="dcterms:W3CDTF">2024-05-12T08:47:15Z</dcterms:modified>
</cp:coreProperties>
</file>